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5" r:id="rId2"/>
  </p:sldMasterIdLst>
  <p:notesMasterIdLst>
    <p:notesMasterId r:id="rId49"/>
  </p:notesMasterIdLst>
  <p:handoutMasterIdLst>
    <p:handoutMasterId r:id="rId50"/>
  </p:handoutMasterIdLst>
  <p:sldIdLst>
    <p:sldId id="256" r:id="rId3"/>
    <p:sldId id="257" r:id="rId4"/>
    <p:sldId id="271" r:id="rId5"/>
    <p:sldId id="273" r:id="rId6"/>
    <p:sldId id="291" r:id="rId7"/>
    <p:sldId id="258" r:id="rId8"/>
    <p:sldId id="295" r:id="rId9"/>
    <p:sldId id="297" r:id="rId10"/>
    <p:sldId id="261" r:id="rId11"/>
    <p:sldId id="262" r:id="rId12"/>
    <p:sldId id="272" r:id="rId13"/>
    <p:sldId id="299" r:id="rId14"/>
    <p:sldId id="277" r:id="rId15"/>
    <p:sldId id="278" r:id="rId16"/>
    <p:sldId id="279" r:id="rId17"/>
    <p:sldId id="280" r:id="rId18"/>
    <p:sldId id="290" r:id="rId19"/>
    <p:sldId id="282" r:id="rId20"/>
    <p:sldId id="283" r:id="rId21"/>
    <p:sldId id="281" r:id="rId22"/>
    <p:sldId id="285" r:id="rId23"/>
    <p:sldId id="304" r:id="rId24"/>
    <p:sldId id="289" r:id="rId25"/>
    <p:sldId id="269" r:id="rId26"/>
    <p:sldId id="270" r:id="rId27"/>
    <p:sldId id="267" r:id="rId28"/>
    <p:sldId id="268" r:id="rId29"/>
    <p:sldId id="286" r:id="rId30"/>
    <p:sldId id="300" r:id="rId31"/>
    <p:sldId id="288" r:id="rId32"/>
    <p:sldId id="305" r:id="rId33"/>
    <p:sldId id="303" r:id="rId34"/>
    <p:sldId id="302" r:id="rId35"/>
    <p:sldId id="292" r:id="rId36"/>
    <p:sldId id="274" r:id="rId37"/>
    <p:sldId id="301" r:id="rId38"/>
    <p:sldId id="275" r:id="rId39"/>
    <p:sldId id="284" r:id="rId40"/>
    <p:sldId id="293" r:id="rId41"/>
    <p:sldId id="296" r:id="rId42"/>
    <p:sldId id="263" r:id="rId43"/>
    <p:sldId id="264" r:id="rId44"/>
    <p:sldId id="266" r:id="rId45"/>
    <p:sldId id="298" r:id="rId46"/>
    <p:sldId id="294" r:id="rId47"/>
    <p:sldId id="265"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49" autoAdjust="0"/>
    <p:restoredTop sz="94660"/>
  </p:normalViewPr>
  <p:slideViewPr>
    <p:cSldViewPr>
      <p:cViewPr varScale="1">
        <p:scale>
          <a:sx n="101" d="100"/>
          <a:sy n="101" d="100"/>
        </p:scale>
        <p:origin x="-156" y="-90"/>
      </p:cViewPr>
      <p:guideLst>
        <p:guide orient="horz" pos="2160"/>
        <p:guide pos="2880"/>
      </p:guideLst>
    </p:cSldViewPr>
  </p:slideViewPr>
  <p:notesTextViewPr>
    <p:cViewPr>
      <p:scale>
        <a:sx n="1" d="1"/>
        <a:sy n="1" d="1"/>
      </p:scale>
      <p:origin x="0" y="0"/>
    </p:cViewPr>
  </p:notesTextViewPr>
  <p:sorterViewPr>
    <p:cViewPr>
      <p:scale>
        <a:sx n="100" d="100"/>
        <a:sy n="100" d="100"/>
      </p:scale>
      <p:origin x="0" y="43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2607931220135946"/>
          <c:y val="0.17747398762654668"/>
          <c:w val="0.70833333333333337"/>
          <c:h val="0.6899839441893868"/>
        </c:manualLayout>
      </c:layout>
      <c:pie3DChart>
        <c:varyColors val="1"/>
        <c:ser>
          <c:idx val="0"/>
          <c:order val="0"/>
          <c:tx>
            <c:strRef>
              <c:f>Sheet1!$B$1</c:f>
              <c:strCache>
                <c:ptCount val="1"/>
                <c:pt idx="0">
                  <c:v>READ 180 Demographics</c:v>
                </c:pt>
              </c:strCache>
            </c:strRef>
          </c:tx>
          <c:dLbls>
            <c:dLbl>
              <c:idx val="0"/>
              <c:layout>
                <c:manualLayout>
                  <c:x val="-0.28060098256948651"/>
                  <c:y val="4.1712129733783278E-2"/>
                </c:manualLayout>
              </c:layout>
              <c:showLegendKey val="0"/>
              <c:showVal val="1"/>
              <c:showCatName val="1"/>
              <c:showSerName val="0"/>
              <c:showPercent val="0"/>
              <c:showBubbleSize val="0"/>
            </c:dLbl>
            <c:dLbl>
              <c:idx val="1"/>
              <c:layout>
                <c:manualLayout>
                  <c:x val="0.23283767413688675"/>
                  <c:y val="-0.18407035058117735"/>
                </c:manualLayout>
              </c:layout>
              <c:showLegendKey val="0"/>
              <c:showVal val="1"/>
              <c:showCatName val="1"/>
              <c:showSerName val="0"/>
              <c:showPercent val="0"/>
              <c:showBubbleSize val="0"/>
            </c:dLbl>
            <c:dLbl>
              <c:idx val="2"/>
              <c:layout>
                <c:manualLayout>
                  <c:x val="7.2360353994212256E-2"/>
                  <c:y val="9.0223097112860891E-5"/>
                </c:manualLayout>
              </c:layout>
              <c:showLegendKey val="0"/>
              <c:showVal val="1"/>
              <c:showCatName val="1"/>
              <c:showSerName val="0"/>
              <c:showPercent val="0"/>
              <c:showBubbleSize val="0"/>
            </c:dLbl>
            <c:spPr>
              <a:effectLst/>
            </c:spPr>
            <c:txPr>
              <a:bodyPr/>
              <a:lstStyle/>
              <a:p>
                <a:pPr>
                  <a:defRPr sz="1800" b="1">
                    <a:latin typeface="Calibri" pitchFamily="34" charset="0"/>
                    <a:cs typeface="Calibri" pitchFamily="34" charset="0"/>
                  </a:defRPr>
                </a:pPr>
                <a:endParaRPr lang="en-US"/>
              </a:p>
            </c:txPr>
            <c:showLegendKey val="0"/>
            <c:showVal val="1"/>
            <c:showCatName val="0"/>
            <c:showSerName val="1"/>
            <c:showPercent val="0"/>
            <c:showBubbleSize val="0"/>
            <c:showLeaderLines val="1"/>
          </c:dLbls>
          <c:cat>
            <c:strRef>
              <c:f>Sheet1!$A$2:$A$4</c:f>
              <c:strCache>
                <c:ptCount val="3"/>
                <c:pt idx="0">
                  <c:v>General Education</c:v>
                </c:pt>
                <c:pt idx="1">
                  <c:v>Special Education</c:v>
                </c:pt>
                <c:pt idx="2">
                  <c:v>ELL</c:v>
                </c:pt>
              </c:strCache>
            </c:strRef>
          </c:cat>
          <c:val>
            <c:numRef>
              <c:f>Sheet1!$B$2:$B$4</c:f>
              <c:numCache>
                <c:formatCode>0%</c:formatCode>
                <c:ptCount val="3"/>
                <c:pt idx="0">
                  <c:v>0.45</c:v>
                </c:pt>
                <c:pt idx="1">
                  <c:v>0.45</c:v>
                </c:pt>
                <c:pt idx="2">
                  <c:v>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1B02A-05C1-4350-BB12-214E7544E9CA}"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n-US"/>
        </a:p>
      </dgm:t>
    </dgm:pt>
    <dgm:pt modelId="{386C884C-305A-4738-8C03-D0E3F7711FF2}">
      <dgm:prSet/>
      <dgm:spPr/>
      <dgm:t>
        <a:bodyPr/>
        <a:lstStyle/>
        <a:p>
          <a:pPr rtl="0"/>
          <a:r>
            <a:rPr lang="en-US" smtClean="0"/>
            <a:t>Entrance and Exit Criteria</a:t>
          </a:r>
          <a:endParaRPr lang="en-US"/>
        </a:p>
      </dgm:t>
    </dgm:pt>
    <dgm:pt modelId="{A8F6577B-E33F-4134-9FD5-EDD02DF183F0}" type="parTrans" cxnId="{06F30C9F-C614-4EA0-A6DA-85B78614EEB4}">
      <dgm:prSet/>
      <dgm:spPr/>
      <dgm:t>
        <a:bodyPr/>
        <a:lstStyle/>
        <a:p>
          <a:endParaRPr lang="en-US"/>
        </a:p>
      </dgm:t>
    </dgm:pt>
    <dgm:pt modelId="{97DFE2D7-CA32-4D79-8842-6BDA7A1EB561}" type="sibTrans" cxnId="{06F30C9F-C614-4EA0-A6DA-85B78614EEB4}">
      <dgm:prSet/>
      <dgm:spPr/>
      <dgm:t>
        <a:bodyPr/>
        <a:lstStyle/>
        <a:p>
          <a:endParaRPr lang="en-US"/>
        </a:p>
      </dgm:t>
    </dgm:pt>
    <dgm:pt modelId="{68182418-6846-4BBD-8953-653084ED8B45}">
      <dgm:prSet/>
      <dgm:spPr/>
      <dgm:t>
        <a:bodyPr/>
        <a:lstStyle/>
        <a:p>
          <a:pPr rtl="0"/>
          <a:r>
            <a:rPr lang="en-US" smtClean="0"/>
            <a:t>Lexile scores</a:t>
          </a:r>
          <a:endParaRPr lang="en-US"/>
        </a:p>
      </dgm:t>
    </dgm:pt>
    <dgm:pt modelId="{2D9CF489-BDEE-49CF-9B78-742E799B13C3}" type="parTrans" cxnId="{0A6B5D66-2951-4256-80D6-3B72E6114A77}">
      <dgm:prSet/>
      <dgm:spPr/>
      <dgm:t>
        <a:bodyPr/>
        <a:lstStyle/>
        <a:p>
          <a:endParaRPr lang="en-US"/>
        </a:p>
      </dgm:t>
    </dgm:pt>
    <dgm:pt modelId="{4D02FC76-5362-41DB-A4A5-943347B02409}" type="sibTrans" cxnId="{0A6B5D66-2951-4256-80D6-3B72E6114A77}">
      <dgm:prSet/>
      <dgm:spPr/>
      <dgm:t>
        <a:bodyPr/>
        <a:lstStyle/>
        <a:p>
          <a:endParaRPr lang="en-US"/>
        </a:p>
      </dgm:t>
    </dgm:pt>
    <dgm:pt modelId="{D43BE79A-290D-4CA2-9910-968360FB7EBB}">
      <dgm:prSet/>
      <dgm:spPr/>
      <dgm:t>
        <a:bodyPr/>
        <a:lstStyle/>
        <a:p>
          <a:pPr rtl="0"/>
          <a:r>
            <a:rPr lang="en-US" dirty="0" smtClean="0"/>
            <a:t>SAM Reports</a:t>
          </a:r>
          <a:endParaRPr lang="en-US" dirty="0"/>
        </a:p>
      </dgm:t>
    </dgm:pt>
    <dgm:pt modelId="{53C1C343-704F-4AAA-A3FF-098C9574F903}" type="parTrans" cxnId="{3E685E21-F378-45E3-80EA-C42448B40C8C}">
      <dgm:prSet/>
      <dgm:spPr/>
      <dgm:t>
        <a:bodyPr/>
        <a:lstStyle/>
        <a:p>
          <a:endParaRPr lang="en-US"/>
        </a:p>
      </dgm:t>
    </dgm:pt>
    <dgm:pt modelId="{CED61342-B865-4A7A-A41B-518CE4067AA0}" type="sibTrans" cxnId="{3E685E21-F378-45E3-80EA-C42448B40C8C}">
      <dgm:prSet/>
      <dgm:spPr/>
      <dgm:t>
        <a:bodyPr/>
        <a:lstStyle/>
        <a:p>
          <a:endParaRPr lang="en-US"/>
        </a:p>
      </dgm:t>
    </dgm:pt>
    <dgm:pt modelId="{2DBE22B3-3943-465C-B9BC-91A38FC43873}">
      <dgm:prSet/>
      <dgm:spPr/>
      <dgm:t>
        <a:bodyPr/>
        <a:lstStyle/>
        <a:p>
          <a:pPr rtl="0"/>
          <a:r>
            <a:rPr lang="en-US" dirty="0" smtClean="0"/>
            <a:t>Grading Practices</a:t>
          </a:r>
          <a:endParaRPr lang="en-US" dirty="0"/>
        </a:p>
      </dgm:t>
    </dgm:pt>
    <dgm:pt modelId="{D7EA47FF-5E44-4BE3-8C91-A44DE77B2D77}" type="parTrans" cxnId="{99082294-06B1-43DE-9C6A-E1F64C1919A3}">
      <dgm:prSet/>
      <dgm:spPr/>
      <dgm:t>
        <a:bodyPr/>
        <a:lstStyle/>
        <a:p>
          <a:endParaRPr lang="en-US"/>
        </a:p>
      </dgm:t>
    </dgm:pt>
    <dgm:pt modelId="{7ECC12BE-C6F2-4A50-AAD1-AAADAD60A7FC}" type="sibTrans" cxnId="{99082294-06B1-43DE-9C6A-E1F64C1919A3}">
      <dgm:prSet/>
      <dgm:spPr/>
      <dgm:t>
        <a:bodyPr/>
        <a:lstStyle/>
        <a:p>
          <a:endParaRPr lang="en-US"/>
        </a:p>
      </dgm:t>
    </dgm:pt>
    <dgm:pt modelId="{513BF472-8FEA-4D6C-A553-54CE4DDC58D6}" type="pres">
      <dgm:prSet presAssocID="{1241B02A-05C1-4350-BB12-214E7544E9CA}" presName="matrix" presStyleCnt="0">
        <dgm:presLayoutVars>
          <dgm:chMax val="1"/>
          <dgm:dir/>
          <dgm:resizeHandles val="exact"/>
        </dgm:presLayoutVars>
      </dgm:prSet>
      <dgm:spPr/>
      <dgm:t>
        <a:bodyPr/>
        <a:lstStyle/>
        <a:p>
          <a:endParaRPr lang="en-US"/>
        </a:p>
      </dgm:t>
    </dgm:pt>
    <dgm:pt modelId="{D4F9D0D6-3953-48BE-8A5C-A1583F000128}" type="pres">
      <dgm:prSet presAssocID="{1241B02A-05C1-4350-BB12-214E7544E9CA}" presName="diamond" presStyleLbl="bgShp" presStyleIdx="0" presStyleCnt="1"/>
      <dgm:spPr/>
    </dgm:pt>
    <dgm:pt modelId="{F68C2586-1303-4C67-982A-744E4474CAFB}" type="pres">
      <dgm:prSet presAssocID="{1241B02A-05C1-4350-BB12-214E7544E9CA}" presName="quad1" presStyleLbl="node1" presStyleIdx="0" presStyleCnt="4">
        <dgm:presLayoutVars>
          <dgm:chMax val="0"/>
          <dgm:chPref val="0"/>
          <dgm:bulletEnabled val="1"/>
        </dgm:presLayoutVars>
      </dgm:prSet>
      <dgm:spPr/>
      <dgm:t>
        <a:bodyPr/>
        <a:lstStyle/>
        <a:p>
          <a:endParaRPr lang="en-US"/>
        </a:p>
      </dgm:t>
    </dgm:pt>
    <dgm:pt modelId="{7D20DCF3-E2CE-42F2-B2B5-3E55C8EC14C3}" type="pres">
      <dgm:prSet presAssocID="{1241B02A-05C1-4350-BB12-214E7544E9CA}" presName="quad2" presStyleLbl="node1" presStyleIdx="1" presStyleCnt="4">
        <dgm:presLayoutVars>
          <dgm:chMax val="0"/>
          <dgm:chPref val="0"/>
          <dgm:bulletEnabled val="1"/>
        </dgm:presLayoutVars>
      </dgm:prSet>
      <dgm:spPr/>
      <dgm:t>
        <a:bodyPr/>
        <a:lstStyle/>
        <a:p>
          <a:endParaRPr lang="en-US"/>
        </a:p>
      </dgm:t>
    </dgm:pt>
    <dgm:pt modelId="{30C8971C-C8B5-458A-A6B8-20A361C8FCAA}" type="pres">
      <dgm:prSet presAssocID="{1241B02A-05C1-4350-BB12-214E7544E9CA}" presName="quad3" presStyleLbl="node1" presStyleIdx="2" presStyleCnt="4">
        <dgm:presLayoutVars>
          <dgm:chMax val="0"/>
          <dgm:chPref val="0"/>
          <dgm:bulletEnabled val="1"/>
        </dgm:presLayoutVars>
      </dgm:prSet>
      <dgm:spPr/>
      <dgm:t>
        <a:bodyPr/>
        <a:lstStyle/>
        <a:p>
          <a:endParaRPr lang="en-US"/>
        </a:p>
      </dgm:t>
    </dgm:pt>
    <dgm:pt modelId="{3AB4AE8E-7379-4D48-B7A2-40429FD2D580}" type="pres">
      <dgm:prSet presAssocID="{1241B02A-05C1-4350-BB12-214E7544E9CA}" presName="quad4" presStyleLbl="node1" presStyleIdx="3" presStyleCnt="4">
        <dgm:presLayoutVars>
          <dgm:chMax val="0"/>
          <dgm:chPref val="0"/>
          <dgm:bulletEnabled val="1"/>
        </dgm:presLayoutVars>
      </dgm:prSet>
      <dgm:spPr/>
      <dgm:t>
        <a:bodyPr/>
        <a:lstStyle/>
        <a:p>
          <a:endParaRPr lang="en-US"/>
        </a:p>
      </dgm:t>
    </dgm:pt>
  </dgm:ptLst>
  <dgm:cxnLst>
    <dgm:cxn modelId="{06F30C9F-C614-4EA0-A6DA-85B78614EEB4}" srcId="{1241B02A-05C1-4350-BB12-214E7544E9CA}" destId="{386C884C-305A-4738-8C03-D0E3F7711FF2}" srcOrd="0" destOrd="0" parTransId="{A8F6577B-E33F-4134-9FD5-EDD02DF183F0}" sibTransId="{97DFE2D7-CA32-4D79-8842-6BDA7A1EB561}"/>
    <dgm:cxn modelId="{8A84A8B0-F15A-4398-B02B-DA3138280377}" type="presOf" srcId="{68182418-6846-4BBD-8953-653084ED8B45}" destId="{7D20DCF3-E2CE-42F2-B2B5-3E55C8EC14C3}" srcOrd="0" destOrd="0" presId="urn:microsoft.com/office/officeart/2005/8/layout/matrix3"/>
    <dgm:cxn modelId="{8696768D-A64C-4AD6-A094-325B516515F0}" type="presOf" srcId="{D43BE79A-290D-4CA2-9910-968360FB7EBB}" destId="{30C8971C-C8B5-458A-A6B8-20A361C8FCAA}" srcOrd="0" destOrd="0" presId="urn:microsoft.com/office/officeart/2005/8/layout/matrix3"/>
    <dgm:cxn modelId="{3E685E21-F378-45E3-80EA-C42448B40C8C}" srcId="{1241B02A-05C1-4350-BB12-214E7544E9CA}" destId="{D43BE79A-290D-4CA2-9910-968360FB7EBB}" srcOrd="2" destOrd="0" parTransId="{53C1C343-704F-4AAA-A3FF-098C9574F903}" sibTransId="{CED61342-B865-4A7A-A41B-518CE4067AA0}"/>
    <dgm:cxn modelId="{9B3AF655-AF26-4AE5-B193-CC0983083544}" type="presOf" srcId="{1241B02A-05C1-4350-BB12-214E7544E9CA}" destId="{513BF472-8FEA-4D6C-A553-54CE4DDC58D6}" srcOrd="0" destOrd="0" presId="urn:microsoft.com/office/officeart/2005/8/layout/matrix3"/>
    <dgm:cxn modelId="{FF106972-F938-4879-A00C-06C757F050E4}" type="presOf" srcId="{2DBE22B3-3943-465C-B9BC-91A38FC43873}" destId="{3AB4AE8E-7379-4D48-B7A2-40429FD2D580}" srcOrd="0" destOrd="0" presId="urn:microsoft.com/office/officeart/2005/8/layout/matrix3"/>
    <dgm:cxn modelId="{0A6B5D66-2951-4256-80D6-3B72E6114A77}" srcId="{1241B02A-05C1-4350-BB12-214E7544E9CA}" destId="{68182418-6846-4BBD-8953-653084ED8B45}" srcOrd="1" destOrd="0" parTransId="{2D9CF489-BDEE-49CF-9B78-742E799B13C3}" sibTransId="{4D02FC76-5362-41DB-A4A5-943347B02409}"/>
    <dgm:cxn modelId="{99082294-06B1-43DE-9C6A-E1F64C1919A3}" srcId="{1241B02A-05C1-4350-BB12-214E7544E9CA}" destId="{2DBE22B3-3943-465C-B9BC-91A38FC43873}" srcOrd="3" destOrd="0" parTransId="{D7EA47FF-5E44-4BE3-8C91-A44DE77B2D77}" sibTransId="{7ECC12BE-C6F2-4A50-AAD1-AAADAD60A7FC}"/>
    <dgm:cxn modelId="{2DD4E652-86E5-4574-876C-CE53935841D8}" type="presOf" srcId="{386C884C-305A-4738-8C03-D0E3F7711FF2}" destId="{F68C2586-1303-4C67-982A-744E4474CAFB}" srcOrd="0" destOrd="0" presId="urn:microsoft.com/office/officeart/2005/8/layout/matrix3"/>
    <dgm:cxn modelId="{D8A54B75-6DD6-44FE-AC99-6F673C3B0785}" type="presParOf" srcId="{513BF472-8FEA-4D6C-A553-54CE4DDC58D6}" destId="{D4F9D0D6-3953-48BE-8A5C-A1583F000128}" srcOrd="0" destOrd="0" presId="urn:microsoft.com/office/officeart/2005/8/layout/matrix3"/>
    <dgm:cxn modelId="{9E3503C1-14DD-41FD-B20A-7F36B9C76BA9}" type="presParOf" srcId="{513BF472-8FEA-4D6C-A553-54CE4DDC58D6}" destId="{F68C2586-1303-4C67-982A-744E4474CAFB}" srcOrd="1" destOrd="0" presId="urn:microsoft.com/office/officeart/2005/8/layout/matrix3"/>
    <dgm:cxn modelId="{77DFA41B-8D99-4FBB-878A-6CAFA878156D}" type="presParOf" srcId="{513BF472-8FEA-4D6C-A553-54CE4DDC58D6}" destId="{7D20DCF3-E2CE-42F2-B2B5-3E55C8EC14C3}" srcOrd="2" destOrd="0" presId="urn:microsoft.com/office/officeart/2005/8/layout/matrix3"/>
    <dgm:cxn modelId="{B59CF4FA-136B-4B86-8773-CA637DBBA835}" type="presParOf" srcId="{513BF472-8FEA-4D6C-A553-54CE4DDC58D6}" destId="{30C8971C-C8B5-458A-A6B8-20A361C8FCAA}" srcOrd="3" destOrd="0" presId="urn:microsoft.com/office/officeart/2005/8/layout/matrix3"/>
    <dgm:cxn modelId="{F4A9F97B-B385-492F-AE80-A97356386182}" type="presParOf" srcId="{513BF472-8FEA-4D6C-A553-54CE4DDC58D6}" destId="{3AB4AE8E-7379-4D48-B7A2-40429FD2D58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9D0D6-3953-48BE-8A5C-A1583F000128}">
      <dsp:nvSpPr>
        <dsp:cNvPr id="0" name=""/>
        <dsp:cNvSpPr/>
      </dsp:nvSpPr>
      <dsp:spPr>
        <a:xfrm>
          <a:off x="1296924" y="0"/>
          <a:ext cx="4873752" cy="4873752"/>
        </a:xfrm>
        <a:prstGeom prst="diamond">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68C2586-1303-4C67-982A-744E4474CAFB}">
      <dsp:nvSpPr>
        <dsp:cNvPr id="0" name=""/>
        <dsp:cNvSpPr/>
      </dsp:nvSpPr>
      <dsp:spPr>
        <a:xfrm>
          <a:off x="1759930" y="463006"/>
          <a:ext cx="1900763" cy="1900763"/>
        </a:xfrm>
        <a:prstGeom prst="roundRect">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Entrance and Exit Criteria</a:t>
          </a:r>
          <a:endParaRPr lang="en-US" sz="2700" kern="1200"/>
        </a:p>
      </dsp:txBody>
      <dsp:txXfrm>
        <a:off x="1852718" y="555794"/>
        <a:ext cx="1715187" cy="1715187"/>
      </dsp:txXfrm>
    </dsp:sp>
    <dsp:sp modelId="{7D20DCF3-E2CE-42F2-B2B5-3E55C8EC14C3}">
      <dsp:nvSpPr>
        <dsp:cNvPr id="0" name=""/>
        <dsp:cNvSpPr/>
      </dsp:nvSpPr>
      <dsp:spPr>
        <a:xfrm>
          <a:off x="3806906" y="463006"/>
          <a:ext cx="1900763" cy="1900763"/>
        </a:xfrm>
        <a:prstGeom prst="roundRect">
          <a:avLst/>
        </a:prstGeom>
        <a:solidFill>
          <a:schemeClr val="accent3">
            <a:hueOff val="791790"/>
            <a:satOff val="4265"/>
            <a:lumOff val="5817"/>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Lexile scores</a:t>
          </a:r>
          <a:endParaRPr lang="en-US" sz="2700" kern="1200"/>
        </a:p>
      </dsp:txBody>
      <dsp:txXfrm>
        <a:off x="3899694" y="555794"/>
        <a:ext cx="1715187" cy="1715187"/>
      </dsp:txXfrm>
    </dsp:sp>
    <dsp:sp modelId="{30C8971C-C8B5-458A-A6B8-20A361C8FCAA}">
      <dsp:nvSpPr>
        <dsp:cNvPr id="0" name=""/>
        <dsp:cNvSpPr/>
      </dsp:nvSpPr>
      <dsp:spPr>
        <a:xfrm>
          <a:off x="1759930" y="2509982"/>
          <a:ext cx="1900763" cy="1900763"/>
        </a:xfrm>
        <a:prstGeom prst="roundRect">
          <a:avLst/>
        </a:prstGeom>
        <a:solidFill>
          <a:schemeClr val="accent3">
            <a:hueOff val="1583580"/>
            <a:satOff val="8529"/>
            <a:lumOff val="11635"/>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SAM Reports</a:t>
          </a:r>
          <a:endParaRPr lang="en-US" sz="2700" kern="1200" dirty="0"/>
        </a:p>
      </dsp:txBody>
      <dsp:txXfrm>
        <a:off x="1852718" y="2602770"/>
        <a:ext cx="1715187" cy="1715187"/>
      </dsp:txXfrm>
    </dsp:sp>
    <dsp:sp modelId="{3AB4AE8E-7379-4D48-B7A2-40429FD2D580}">
      <dsp:nvSpPr>
        <dsp:cNvPr id="0" name=""/>
        <dsp:cNvSpPr/>
      </dsp:nvSpPr>
      <dsp:spPr>
        <a:xfrm>
          <a:off x="3806906" y="2509982"/>
          <a:ext cx="1900763" cy="1900763"/>
        </a:xfrm>
        <a:prstGeom prst="roundRect">
          <a:avLst/>
        </a:prstGeom>
        <a:solidFill>
          <a:schemeClr val="accent3">
            <a:hueOff val="2375370"/>
            <a:satOff val="12794"/>
            <a:lumOff val="17452"/>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Grading Practices</a:t>
          </a:r>
          <a:endParaRPr lang="en-US" sz="2700" kern="1200" dirty="0"/>
        </a:p>
      </dsp:txBody>
      <dsp:txXfrm>
        <a:off x="3899694" y="2602770"/>
        <a:ext cx="1715187" cy="171518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763000-44F1-450D-9848-BC282D561CA5}" type="datetimeFigureOut">
              <a:rPr lang="en-US" smtClean="0"/>
              <a:t>4/26/2011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EC649FB-AD3B-4599-BF46-07A963B58D36}" type="slidenum">
              <a:rPr lang="en-US" smtClean="0"/>
              <a:t>‹#›</a:t>
            </a:fld>
            <a:endParaRPr lang="en-US"/>
          </a:p>
        </p:txBody>
      </p:sp>
    </p:spTree>
    <p:extLst>
      <p:ext uri="{BB962C8B-B14F-4D97-AF65-F5344CB8AC3E}">
        <p14:creationId xmlns:p14="http://schemas.microsoft.com/office/powerpoint/2010/main" val="3044701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E47736-B160-466B-BA0F-AFBE16389377}" type="datetimeFigureOut">
              <a:rPr lang="en-US" smtClean="0"/>
              <a:t>4/26/2011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F498C0-79D2-44F1-AF82-8C9560780991}" type="slidenum">
              <a:rPr lang="en-US" smtClean="0"/>
              <a:t>‹#›</a:t>
            </a:fld>
            <a:endParaRPr lang="en-US"/>
          </a:p>
        </p:txBody>
      </p:sp>
    </p:spTree>
    <p:extLst>
      <p:ext uri="{BB962C8B-B14F-4D97-AF65-F5344CB8AC3E}">
        <p14:creationId xmlns:p14="http://schemas.microsoft.com/office/powerpoint/2010/main" val="10081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CC475-1DAF-421D-8710-EBB93B3117F7}" type="slidenum">
              <a:rPr lang="ru-RU"/>
              <a:pPr/>
              <a:t>9</a:t>
            </a:fld>
            <a:endParaRPr lang="ru-RU"/>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The model as developed by Scholastic includes 5 rotations within a single class period. Two of the rotations are Whole Group and three are Small Group. Because we are implementing the model in 46 – 50 minute class periods, teachers are expected to have students complete two small group rotations and at least one modified whole group rotation.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25ED6-FFA3-488C-92FA-AC2EF23D22EC}" type="slidenum">
              <a:rPr lang="ru-RU"/>
              <a:pPr/>
              <a:t>26</a:t>
            </a:fld>
            <a:endParaRPr lang="ru-RU"/>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xfrm>
            <a:off x="701849" y="4416425"/>
            <a:ext cx="5608320" cy="41830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4CD2E7-C303-481A-8695-9F93CF4C1241}" type="slidenum">
              <a:rPr lang="ru-RU"/>
              <a:pPr/>
              <a:t>27</a:t>
            </a:fld>
            <a:endParaRPr lang="ru-RU"/>
          </a:p>
        </p:txBody>
      </p:sp>
      <p:sp>
        <p:nvSpPr>
          <p:cNvPr id="398338" name="Rectangle 7"/>
          <p:cNvSpPr txBox="1">
            <a:spLocks noGrp="1"/>
          </p:cNvSpPr>
          <p:nvPr/>
        </p:nvSpPr>
        <p:spPr bwMode="auto">
          <a:xfrm>
            <a:off x="3970134" y="8829675"/>
            <a:ext cx="303864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3" tIns="46692" rIns="93383" bIns="46692" anchor="b"/>
          <a:lstStyle>
            <a:lvl1pPr algn="l" defTabSz="925513">
              <a:defRPr>
                <a:solidFill>
                  <a:schemeClr val="tx1"/>
                </a:solidFill>
                <a:latin typeface="Arial" charset="0"/>
              </a:defRPr>
            </a:lvl1pPr>
            <a:lvl2pPr marL="752475" indent="-288925" algn="l" defTabSz="925513">
              <a:defRPr>
                <a:solidFill>
                  <a:schemeClr val="tx1"/>
                </a:solidFill>
                <a:latin typeface="Arial" charset="0"/>
              </a:defRPr>
            </a:lvl2pPr>
            <a:lvl3pPr marL="1158875" indent="-233363" algn="l" defTabSz="925513">
              <a:defRPr>
                <a:solidFill>
                  <a:schemeClr val="tx1"/>
                </a:solidFill>
                <a:latin typeface="Arial" charset="0"/>
              </a:defRPr>
            </a:lvl3pPr>
            <a:lvl4pPr marL="1620838" indent="-230188" algn="l" defTabSz="925513">
              <a:defRPr>
                <a:solidFill>
                  <a:schemeClr val="tx1"/>
                </a:solidFill>
                <a:latin typeface="Arial" charset="0"/>
              </a:defRPr>
            </a:lvl4pPr>
            <a:lvl5pPr marL="2082800" indent="-228600" algn="l" defTabSz="925513">
              <a:defRPr>
                <a:solidFill>
                  <a:schemeClr val="tx1"/>
                </a:solidFill>
                <a:latin typeface="Arial" charset="0"/>
              </a:defRPr>
            </a:lvl5pPr>
            <a:lvl6pPr marL="2540000" indent="-228600" defTabSz="925513" fontAlgn="base">
              <a:spcBef>
                <a:spcPct val="0"/>
              </a:spcBef>
              <a:spcAft>
                <a:spcPct val="0"/>
              </a:spcAft>
              <a:defRPr>
                <a:solidFill>
                  <a:schemeClr val="tx1"/>
                </a:solidFill>
                <a:latin typeface="Arial" charset="0"/>
              </a:defRPr>
            </a:lvl6pPr>
            <a:lvl7pPr marL="2997200" indent="-228600" defTabSz="925513" fontAlgn="base">
              <a:spcBef>
                <a:spcPct val="0"/>
              </a:spcBef>
              <a:spcAft>
                <a:spcPct val="0"/>
              </a:spcAft>
              <a:defRPr>
                <a:solidFill>
                  <a:schemeClr val="tx1"/>
                </a:solidFill>
                <a:latin typeface="Arial" charset="0"/>
              </a:defRPr>
            </a:lvl7pPr>
            <a:lvl8pPr marL="3454400" indent="-228600" defTabSz="925513" fontAlgn="base">
              <a:spcBef>
                <a:spcPct val="0"/>
              </a:spcBef>
              <a:spcAft>
                <a:spcPct val="0"/>
              </a:spcAft>
              <a:defRPr>
                <a:solidFill>
                  <a:schemeClr val="tx1"/>
                </a:solidFill>
                <a:latin typeface="Arial" charset="0"/>
              </a:defRPr>
            </a:lvl8pPr>
            <a:lvl9pPr marL="3911600" indent="-228600" defTabSz="925513" fontAlgn="base">
              <a:spcBef>
                <a:spcPct val="0"/>
              </a:spcBef>
              <a:spcAft>
                <a:spcPct val="0"/>
              </a:spcAft>
              <a:defRPr>
                <a:solidFill>
                  <a:schemeClr val="tx1"/>
                </a:solidFill>
                <a:latin typeface="Arial" charset="0"/>
              </a:defRPr>
            </a:lvl9pPr>
          </a:lstStyle>
          <a:p>
            <a:pPr algn="r"/>
            <a:fld id="{51D1D894-F652-4D3B-A245-D036BACEE7E7}" type="slidenum">
              <a:rPr lang="en-US" sz="1200">
                <a:latin typeface="Calibri" pitchFamily="34" charset="0"/>
                <a:cs typeface="Arial" charset="0"/>
              </a:rPr>
              <a:pPr algn="r"/>
              <a:t>27</a:t>
            </a:fld>
            <a:endParaRPr lang="en-US" sz="1200">
              <a:latin typeface="Calibri" pitchFamily="34" charset="0"/>
              <a:cs typeface="Arial" charset="0"/>
            </a:endParaRPr>
          </a:p>
        </p:txBody>
      </p:sp>
      <p:sp>
        <p:nvSpPr>
          <p:cNvPr id="398339" name="Rectangle 2"/>
          <p:cNvSpPr>
            <a:spLocks noGrp="1" noRot="1" noChangeAspect="1" noChangeArrowheads="1" noTextEdit="1"/>
          </p:cNvSpPr>
          <p:nvPr>
            <p:ph type="sldImg"/>
          </p:nvPr>
        </p:nvSpPr>
        <p:spPr>
          <a:xfrm>
            <a:off x="1190625" y="677863"/>
            <a:ext cx="4705350" cy="3529012"/>
          </a:xfrm>
          <a:ln/>
        </p:spPr>
      </p:sp>
      <p:sp>
        <p:nvSpPr>
          <p:cNvPr id="398340" name="Rectangle 3"/>
          <p:cNvSpPr>
            <a:spLocks noGrp="1"/>
          </p:cNvSpPr>
          <p:nvPr>
            <p:ph type="body" idx="1"/>
          </p:nvPr>
        </p:nvSpPr>
        <p:spPr>
          <a:xfrm>
            <a:off x="701849" y="4416425"/>
            <a:ext cx="5608320" cy="4183063"/>
          </a:xfrm>
        </p:spPr>
        <p:txBody>
          <a:bodyPr lIns="93383" tIns="46692" rIns="93383" bIns="46692"/>
          <a:lstStyle/>
          <a:p>
            <a:pPr>
              <a:spcBef>
                <a:spcPct val="0"/>
              </a:spcBef>
            </a:pPr>
            <a:r>
              <a:rPr lang="en-US">
                <a:latin typeface="Times New Roman" pitchFamily="18" charset="0"/>
              </a:rPr>
              <a:t>Let’s take a look at the Lexile demands of the workplace compiled by the National Adult Literacy Study.  </a:t>
            </a:r>
          </a:p>
          <a:p>
            <a:pPr>
              <a:spcBef>
                <a:spcPct val="0"/>
              </a:spcBef>
            </a:pPr>
            <a:endParaRPr lang="en-US">
              <a:latin typeface="Times New Roman" pitchFamily="18" charset="0"/>
            </a:endParaRPr>
          </a:p>
          <a:p>
            <a:pPr>
              <a:spcBef>
                <a:spcPct val="0"/>
              </a:spcBef>
            </a:pPr>
            <a:r>
              <a:rPr lang="en-US">
                <a:latin typeface="Times New Roman" pitchFamily="18" charset="0"/>
              </a:rPr>
              <a:t>You’d expect to see the highest Lexile demands for professionals such as teachers, scientists and executives.</a:t>
            </a:r>
          </a:p>
          <a:p>
            <a:pPr>
              <a:spcBef>
                <a:spcPct val="0"/>
              </a:spcBef>
            </a:pPr>
            <a:endParaRPr lang="en-US">
              <a:latin typeface="Times New Roman" pitchFamily="18" charset="0"/>
            </a:endParaRPr>
          </a:p>
          <a:p>
            <a:pPr>
              <a:spcBef>
                <a:spcPct val="0"/>
              </a:spcBef>
            </a:pPr>
            <a:r>
              <a:rPr lang="en-US">
                <a:latin typeface="Times New Roman" pitchFamily="18" charset="0"/>
              </a:rPr>
              <a:t>Today, even relatively unskilled jobs start at a 1000 Lexile.  Why?  Because almost every worker today is likely to encounter technology.  That means technical reading and manuals.  As one thought leader has asked, “Would you want your breaks installed by someone who hadn’t read the manual?”</a:t>
            </a:r>
          </a:p>
          <a:p>
            <a:pPr>
              <a:spcBef>
                <a:spcPct val="0"/>
              </a:spcBef>
            </a:pPr>
            <a:endParaRPr lang="en-US">
              <a:latin typeface="Times New Roman" pitchFamily="18" charset="0"/>
            </a:endParaRPr>
          </a:p>
          <a:p>
            <a:pPr>
              <a:spcBef>
                <a:spcPct val="0"/>
              </a:spcBef>
            </a:pPr>
            <a:r>
              <a:rPr lang="en-US">
                <a:latin typeface="Times New Roman" pitchFamily="18" charset="0"/>
              </a:rPr>
              <a:t>[click]</a:t>
            </a:r>
          </a:p>
          <a:p>
            <a:pPr>
              <a:spcBef>
                <a:spcPct val="0"/>
              </a:spcBef>
            </a:pPr>
            <a:endParaRPr lang="en-US">
              <a:latin typeface="Times New Roman" pitchFamily="18" charset="0"/>
            </a:endParaRPr>
          </a:p>
          <a:p>
            <a:pPr>
              <a:spcBef>
                <a:spcPct val="0"/>
              </a:spcBef>
            </a:pPr>
            <a:r>
              <a:rPr lang="en-US">
                <a:latin typeface="Times New Roman" pitchFamily="18" charset="0"/>
              </a:rPr>
              <a:t>Yet, many of our struggling readers leave high school reading at 900 Lexile.  What are the prospects for them?</a:t>
            </a:r>
          </a:p>
          <a:p>
            <a:pPr>
              <a:spcBef>
                <a:spcPct val="0"/>
              </a:spcBef>
            </a:pPr>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DC97F2B-9713-48A9-896C-6763C0922053}" type="datetime1">
              <a:rPr lang="en-US" smtClean="0"/>
              <a:t>4/26/2011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C7F49B5-2AEE-4890-8CB1-F377B0DB0A5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7B205E-59D5-436F-BB6E-BA37306BB4C6}" type="datetime1">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C56DA0-D73E-47CC-9A8A-74F7FA868955}" type="datetime1">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71550" y="333375"/>
            <a:ext cx="7927975" cy="590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5225"/>
            <a:ext cx="2133600" cy="476250"/>
          </a:xfrm>
        </p:spPr>
        <p:txBody>
          <a:bodyPr/>
          <a:lstStyle>
            <a:lvl1pPr>
              <a:defRPr/>
            </a:lvl1pPr>
          </a:lstStyle>
          <a:p>
            <a:fld id="{6AC19AB6-3644-4086-A8F7-14EE9C402202}" type="slidenum">
              <a:rPr lang="en-US"/>
              <a:pPr/>
              <a:t>‹#›</a:t>
            </a:fld>
            <a:endParaRPr lang="en-US"/>
          </a:p>
        </p:txBody>
      </p:sp>
    </p:spTree>
    <p:extLst>
      <p:ext uri="{BB962C8B-B14F-4D97-AF65-F5344CB8AC3E}">
        <p14:creationId xmlns:p14="http://schemas.microsoft.com/office/powerpoint/2010/main" val="715866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C97F2B-9713-48A9-896C-6763C0922053}" type="datetime1">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C7F49B5-2AEE-4890-8CB1-F377B0DB0A5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17BFC5-F49C-4D71-B8F3-B5E4841A9839}" type="datetime1">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4E54BB8-54AA-40F2-AB79-F8ACD7BFD7B5}" type="datetime1">
              <a:rPr lang="en-US" smtClean="0"/>
              <a:t>4/26/2011</a:t>
            </a:fld>
            <a:endParaRPr lang="en-US"/>
          </a:p>
        </p:txBody>
      </p:sp>
      <p:sp>
        <p:nvSpPr>
          <p:cNvPr id="8" name="Slide Number Placeholder 7"/>
          <p:cNvSpPr>
            <a:spLocks noGrp="1"/>
          </p:cNvSpPr>
          <p:nvPr>
            <p:ph type="sldNum" sz="quarter" idx="11"/>
          </p:nvPr>
        </p:nvSpPr>
        <p:spPr/>
        <p:txBody>
          <a:bodyPr/>
          <a:lstStyle/>
          <a:p>
            <a:fld id="{EC7F49B5-2AEE-4890-8CB1-F377B0DB0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7AE07-58EB-4EB3-BFEF-525935D91A7C}" type="datetime1">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F7351D-DEC3-4ED3-B2C4-602A763D89D3}" type="datetime1">
              <a:rPr lang="en-US" smtClean="0"/>
              <a:t>4/26/2011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BBDBB-6211-43FE-A459-14E00CF8D67E}" type="datetime1">
              <a:rPr lang="en-US" smtClean="0"/>
              <a:t>4/26/2011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27F02-CF31-492F-AE3B-045AB671EC51}" type="datetime1">
              <a:rPr lang="en-US" smtClean="0"/>
              <a:t>4/26/2011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417BFC5-F49C-4D71-B8F3-B5E4841A9839}" type="datetime1">
              <a:rPr lang="en-US" smtClean="0"/>
              <a:t>4/26/2011</a:t>
            </a:fld>
            <a:endParaRPr lang="en-US"/>
          </a:p>
        </p:txBody>
      </p:sp>
      <p:sp>
        <p:nvSpPr>
          <p:cNvPr id="9" name="Slide Number Placeholder 8"/>
          <p:cNvSpPr>
            <a:spLocks noGrp="1"/>
          </p:cNvSpPr>
          <p:nvPr>
            <p:ph type="sldNum" sz="quarter" idx="15"/>
          </p:nvPr>
        </p:nvSpPr>
        <p:spPr/>
        <p:txBody>
          <a:bodyPr rtlCol="0"/>
          <a:lstStyle/>
          <a:p>
            <a:fld id="{EC7F49B5-2AEE-4890-8CB1-F377B0DB0A58}"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3B592-1D5F-4BBE-B1DA-77BB27E13461}" type="datetime1">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F49B5-2AEE-4890-8CB1-F377B0DB0A5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70ABA-9003-4BC0-B74A-EF86F7D96312}" type="datetime1">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C7F49B5-2AEE-4890-8CB1-F377B0DB0A58}"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B205E-59D5-436F-BB6E-BA37306BB4C6}" type="datetime1">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6DA0-D73E-47CC-9A8A-74F7FA868955}" type="datetime1">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71550" y="333375"/>
            <a:ext cx="7927975" cy="590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5225"/>
            <a:ext cx="2133600" cy="476250"/>
          </a:xfrm>
        </p:spPr>
        <p:txBody>
          <a:bodyPr/>
          <a:lstStyle>
            <a:lvl1pPr>
              <a:defRPr/>
            </a:lvl1pPr>
          </a:lstStyle>
          <a:p>
            <a:fld id="{6AC19AB6-3644-4086-A8F7-14EE9C402202}" type="slidenum">
              <a:rPr lang="en-US"/>
              <a:pPr/>
              <a:t>‹#›</a:t>
            </a:fld>
            <a:endParaRPr lang="en-US"/>
          </a:p>
        </p:txBody>
      </p:sp>
    </p:spTree>
    <p:extLst>
      <p:ext uri="{BB962C8B-B14F-4D97-AF65-F5344CB8AC3E}">
        <p14:creationId xmlns:p14="http://schemas.microsoft.com/office/powerpoint/2010/main" val="71586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4E54BB8-54AA-40F2-AB79-F8ACD7BFD7B5}" type="datetime1">
              <a:rPr lang="en-US" smtClean="0"/>
              <a:t>4/26/2011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C7F49B5-2AEE-4890-8CB1-F377B0DB0A5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A17AE07-58EB-4EB3-BFEF-525935D91A7C}" type="datetime1">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F49B5-2AEE-4890-8CB1-F377B0DB0A5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0F7351D-DEC3-4ED3-B2C4-602A763D89D3}" type="datetime1">
              <a:rPr lang="en-US" smtClean="0"/>
              <a:t>4/26/2011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F49B5-2AEE-4890-8CB1-F377B0DB0A5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E7BBDBB-6211-43FE-A459-14E00CF8D67E}" type="datetime1">
              <a:rPr lang="en-US" smtClean="0"/>
              <a:t>4/26/2011</a:t>
            </a:fld>
            <a:endParaRPr lang="en-US"/>
          </a:p>
        </p:txBody>
      </p:sp>
      <p:sp>
        <p:nvSpPr>
          <p:cNvPr id="7" name="Slide Number Placeholder 6"/>
          <p:cNvSpPr>
            <a:spLocks noGrp="1"/>
          </p:cNvSpPr>
          <p:nvPr>
            <p:ph type="sldNum" sz="quarter" idx="11"/>
          </p:nvPr>
        </p:nvSpPr>
        <p:spPr/>
        <p:txBody>
          <a:bodyPr rtlCol="0"/>
          <a:lstStyle/>
          <a:p>
            <a:fld id="{EC7F49B5-2AEE-4890-8CB1-F377B0DB0A58}"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27F02-CF31-492F-AE3B-045AB671EC51}" type="datetime1">
              <a:rPr lang="en-US" smtClean="0"/>
              <a:t>4/26/2011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F49B5-2AEE-4890-8CB1-F377B0DB0A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C33B592-1D5F-4BBE-B1DA-77BB27E13461}" type="datetime1">
              <a:rPr lang="en-US" smtClean="0"/>
              <a:t>4/26/2011</a:t>
            </a:fld>
            <a:endParaRPr lang="en-US"/>
          </a:p>
        </p:txBody>
      </p:sp>
      <p:sp>
        <p:nvSpPr>
          <p:cNvPr id="22" name="Slide Number Placeholder 21"/>
          <p:cNvSpPr>
            <a:spLocks noGrp="1"/>
          </p:cNvSpPr>
          <p:nvPr>
            <p:ph type="sldNum" sz="quarter" idx="15"/>
          </p:nvPr>
        </p:nvSpPr>
        <p:spPr/>
        <p:txBody>
          <a:bodyPr rtlCol="0"/>
          <a:lstStyle/>
          <a:p>
            <a:fld id="{EC7F49B5-2AEE-4890-8CB1-F377B0DB0A58}"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6F70ABA-9003-4BC0-B74A-EF86F7D96312}" type="datetime1">
              <a:rPr lang="en-US" smtClean="0"/>
              <a:t>4/26/2011</a:t>
            </a:fld>
            <a:endParaRPr lang="en-US"/>
          </a:p>
        </p:txBody>
      </p:sp>
      <p:sp>
        <p:nvSpPr>
          <p:cNvPr id="18" name="Slide Number Placeholder 17"/>
          <p:cNvSpPr>
            <a:spLocks noGrp="1"/>
          </p:cNvSpPr>
          <p:nvPr>
            <p:ph type="sldNum" sz="quarter" idx="11"/>
          </p:nvPr>
        </p:nvSpPr>
        <p:spPr/>
        <p:txBody>
          <a:bodyPr rtlCol="0"/>
          <a:lstStyle/>
          <a:p>
            <a:fld id="{EC7F49B5-2AEE-4890-8CB1-F377B0DB0A58}"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AE9D75-07AC-4312-BA7B-D0D51B71CCE6}" type="datetime1">
              <a:rPr lang="en-US" smtClean="0"/>
              <a:t>4/26/2011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C7F49B5-2AEE-4890-8CB1-F377B0DB0A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CAE9D75-07AC-4312-BA7B-D0D51B71CCE6}" type="datetime1">
              <a:rPr lang="en-US" smtClean="0"/>
              <a:t>4/26/2011</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C7F49B5-2AEE-4890-8CB1-F377B0DB0A58}"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hyperlink" Target="http://education.scholastic.com/its/r18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teacher.scholastic.com/products/edservicesondemand/digitaltrainingzone.asp" TargetMode="External"/><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nsrfharmon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READ 180 </a:t>
            </a:r>
            <a:br>
              <a:rPr lang="en-US" sz="5400" dirty="0" smtClean="0"/>
            </a:br>
            <a:r>
              <a:rPr lang="en-US" sz="5400" dirty="0" smtClean="0"/>
              <a:t>Day 3 Training</a:t>
            </a:r>
            <a:endParaRPr lang="en-US" sz="5400" dirty="0"/>
          </a:p>
        </p:txBody>
      </p:sp>
      <p:sp>
        <p:nvSpPr>
          <p:cNvPr id="3" name="Subtitle 2"/>
          <p:cNvSpPr>
            <a:spLocks noGrp="1"/>
          </p:cNvSpPr>
          <p:nvPr>
            <p:ph type="subTitle" idx="1"/>
          </p:nvPr>
        </p:nvSpPr>
        <p:spPr/>
        <p:txBody>
          <a:bodyPr>
            <a:normAutofit lnSpcReduction="10000"/>
          </a:bodyPr>
          <a:lstStyle/>
          <a:p>
            <a:r>
              <a:rPr lang="en-US" dirty="0" smtClean="0"/>
              <a:t>April 28, 2011</a:t>
            </a:r>
          </a:p>
          <a:p>
            <a:endParaRPr lang="en-US" dirty="0"/>
          </a:p>
          <a:p>
            <a:pPr algn="r"/>
            <a:r>
              <a:rPr lang="en-US" dirty="0" smtClean="0"/>
              <a:t>Jeanne Willard</a:t>
            </a:r>
          </a:p>
          <a:p>
            <a:pPr algn="r"/>
            <a:r>
              <a:rPr lang="en-US" dirty="0" smtClean="0"/>
              <a:t>Everett Public Schools</a:t>
            </a:r>
            <a:endParaRPr lang="en-US" dirty="0"/>
          </a:p>
        </p:txBody>
      </p:sp>
      <p:sp>
        <p:nvSpPr>
          <p:cNvPr id="4" name="Slide Number Placeholder 3"/>
          <p:cNvSpPr>
            <a:spLocks noGrp="1"/>
          </p:cNvSpPr>
          <p:nvPr>
            <p:ph type="sldNum" sz="quarter" idx="12"/>
          </p:nvPr>
        </p:nvSpPr>
        <p:spPr/>
        <p:txBody>
          <a:bodyPr/>
          <a:lstStyle/>
          <a:p>
            <a:fld id="{EC7F49B5-2AEE-4890-8CB1-F377B0DB0A58}" type="slidenum">
              <a:rPr lang="en-US" smtClean="0"/>
              <a:t>1</a:t>
            </a:fld>
            <a:endParaRPr lang="en-US"/>
          </a:p>
        </p:txBody>
      </p:sp>
    </p:spTree>
    <p:extLst>
      <p:ext uri="{BB962C8B-B14F-4D97-AF65-F5344CB8AC3E}">
        <p14:creationId xmlns:p14="http://schemas.microsoft.com/office/powerpoint/2010/main" val="194352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0"/>
            <a:ext cx="5302250" cy="6858000"/>
            <a:chOff x="287059" y="0"/>
            <a:chExt cx="5302250" cy="6858000"/>
          </a:xfrm>
        </p:grpSpPr>
        <p:graphicFrame>
          <p:nvGraphicFramePr>
            <p:cNvPr id="370690" name="Object 2"/>
            <p:cNvGraphicFramePr>
              <a:graphicFrameLocks noChangeAspect="1"/>
            </p:cNvGraphicFramePr>
            <p:nvPr>
              <p:extLst>
                <p:ext uri="{D42A27DB-BD31-4B8C-83A1-F6EECF244321}">
                  <p14:modId xmlns:p14="http://schemas.microsoft.com/office/powerpoint/2010/main" val="2852291571"/>
                </p:ext>
              </p:extLst>
            </p:nvPr>
          </p:nvGraphicFramePr>
          <p:xfrm>
            <a:off x="287059" y="0"/>
            <a:ext cx="5302250" cy="6858000"/>
          </p:xfrm>
          <a:graphic>
            <a:graphicData uri="http://schemas.openxmlformats.org/presentationml/2006/ole">
              <mc:AlternateContent xmlns:mc="http://schemas.openxmlformats.org/markup-compatibility/2006">
                <mc:Choice xmlns:v="urn:schemas-microsoft-com:vml" Requires="v">
                  <p:oleObj spid="_x0000_s1080" name="Acrobat Document" r:id="rId3" imgW="5830114" imgH="7542857" progId="AcroExch.Document">
                    <p:embed/>
                  </p:oleObj>
                </mc:Choice>
                <mc:Fallback>
                  <p:oleObj name="Acrobat Document" r:id="rId3" imgW="5830114" imgH="7542857" progId="AcroExch.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59" y="0"/>
                          <a:ext cx="5302250" cy="6858000"/>
                        </a:xfrm>
                        <a:prstGeom prst="rect">
                          <a:avLst/>
                        </a:prstGeom>
                        <a:noFill/>
                        <a:ln w="9525">
                          <a:solidFill>
                            <a:schemeClr val="accent1">
                              <a:lumMod val="75000"/>
                              <a:alpha val="88000"/>
                            </a:schemeClr>
                          </a:solidFill>
                          <a:miter lim="800000"/>
                          <a:headEnd/>
                          <a:tailEnd/>
                        </a:ln>
                        <a:effectLst/>
                      </p:spPr>
                    </p:pic>
                  </p:oleObj>
                </mc:Fallback>
              </mc:AlternateContent>
            </a:graphicData>
          </a:graphic>
        </p:graphicFrame>
        <p:sp>
          <p:nvSpPr>
            <p:cNvPr id="370692" name="Oval 4"/>
            <p:cNvSpPr>
              <a:spLocks noChangeArrowheads="1"/>
            </p:cNvSpPr>
            <p:nvPr/>
          </p:nvSpPr>
          <p:spPr bwMode="auto">
            <a:xfrm>
              <a:off x="457200" y="2362200"/>
              <a:ext cx="1295400" cy="381000"/>
            </a:xfrm>
            <a:prstGeom prst="ellipse">
              <a:avLst/>
            </a:prstGeom>
            <a:noFill/>
            <a:ln w="38100"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0693" name="Oval 5"/>
            <p:cNvSpPr>
              <a:spLocks noChangeArrowheads="1"/>
            </p:cNvSpPr>
            <p:nvPr/>
          </p:nvSpPr>
          <p:spPr bwMode="auto">
            <a:xfrm>
              <a:off x="423421" y="4343400"/>
              <a:ext cx="1295400" cy="381000"/>
            </a:xfrm>
            <a:prstGeom prst="ellipse">
              <a:avLst/>
            </a:prstGeom>
            <a:noFill/>
            <a:ln w="38100"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0694" name="Oval 6"/>
            <p:cNvSpPr>
              <a:spLocks noChangeArrowheads="1"/>
            </p:cNvSpPr>
            <p:nvPr/>
          </p:nvSpPr>
          <p:spPr bwMode="auto">
            <a:xfrm>
              <a:off x="601663" y="500406"/>
              <a:ext cx="1295400" cy="381000"/>
            </a:xfrm>
            <a:prstGeom prst="ellipse">
              <a:avLst/>
            </a:prstGeom>
            <a:noFill/>
            <a:ln w="38100"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0695" name="Text Box 7"/>
            <p:cNvSpPr txBox="1">
              <a:spLocks noChangeArrowheads="1"/>
            </p:cNvSpPr>
            <p:nvPr/>
          </p:nvSpPr>
          <p:spPr bwMode="auto">
            <a:xfrm>
              <a:off x="601663" y="5334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400" i="1" dirty="0">
                  <a:solidFill>
                    <a:schemeClr val="accent2">
                      <a:lumMod val="75000"/>
                    </a:schemeClr>
                  </a:solidFill>
                  <a:latin typeface="Comic Sans MS" pitchFamily="66" charset="0"/>
                  <a:cs typeface="Arial" charset="0"/>
                </a:rPr>
                <a:t>Blue Group</a:t>
              </a:r>
            </a:p>
          </p:txBody>
        </p:sp>
      </p:grpSp>
      <p:sp>
        <p:nvSpPr>
          <p:cNvPr id="370696" name="Text Box 8"/>
          <p:cNvSpPr txBox="1">
            <a:spLocks noChangeArrowheads="1"/>
          </p:cNvSpPr>
          <p:nvPr/>
        </p:nvSpPr>
        <p:spPr bwMode="auto">
          <a:xfrm>
            <a:off x="1897063" y="5943600"/>
            <a:ext cx="2387600" cy="739775"/>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wrap="none">
            <a:spAutoFit/>
          </a:bodyPr>
          <a:lstStyle/>
          <a:p>
            <a:pPr algn="l"/>
            <a:r>
              <a:rPr lang="en-US" sz="1400" dirty="0">
                <a:latin typeface="+mj-lt"/>
                <a:cs typeface="Arial" charset="0"/>
              </a:rPr>
              <a:t>A=Independent Reading</a:t>
            </a:r>
          </a:p>
          <a:p>
            <a:pPr algn="l"/>
            <a:r>
              <a:rPr lang="en-US" sz="1400" dirty="0">
                <a:latin typeface="+mj-lt"/>
                <a:cs typeface="Arial" charset="0"/>
              </a:rPr>
              <a:t>B=Small Group</a:t>
            </a:r>
          </a:p>
          <a:p>
            <a:pPr algn="l"/>
            <a:r>
              <a:rPr lang="en-US" sz="1400" dirty="0">
                <a:latin typeface="+mj-lt"/>
                <a:cs typeface="Arial" charset="0"/>
              </a:rPr>
              <a:t>C=Instructional Software</a:t>
            </a:r>
          </a:p>
        </p:txBody>
      </p:sp>
      <p:sp>
        <p:nvSpPr>
          <p:cNvPr id="7" name="Title 6"/>
          <p:cNvSpPr>
            <a:spLocks noGrp="1"/>
          </p:cNvSpPr>
          <p:nvPr>
            <p:ph type="title"/>
          </p:nvPr>
        </p:nvSpPr>
        <p:spPr/>
        <p:txBody>
          <a:bodyPr>
            <a:noAutofit/>
          </a:bodyPr>
          <a:lstStyle/>
          <a:p>
            <a:r>
              <a:rPr lang="en-US" sz="3600" dirty="0" smtClean="0"/>
              <a:t>EPS Rotational Model</a:t>
            </a:r>
            <a:endParaRPr lang="en-US" sz="3600" dirty="0"/>
          </a:p>
        </p:txBody>
      </p:sp>
      <p:sp>
        <p:nvSpPr>
          <p:cNvPr id="2" name="Slide Number Placeholder 1"/>
          <p:cNvSpPr>
            <a:spLocks noGrp="1"/>
          </p:cNvSpPr>
          <p:nvPr>
            <p:ph type="sldNum" sz="quarter" idx="15"/>
          </p:nvPr>
        </p:nvSpPr>
        <p:spPr/>
        <p:txBody>
          <a:bodyPr/>
          <a:lstStyle/>
          <a:p>
            <a:fld id="{EC7F49B5-2AEE-4890-8CB1-F377B0DB0A58}" type="slidenum">
              <a:rPr lang="en-US" smtClean="0"/>
              <a:t>10</a:t>
            </a:fld>
            <a:endParaRPr lang="en-US"/>
          </a:p>
        </p:txBody>
      </p:sp>
      <p:sp>
        <p:nvSpPr>
          <p:cNvPr id="14" name="Rectangle 2"/>
          <p:cNvSpPr txBox="1">
            <a:spLocks noChangeArrowheads="1"/>
          </p:cNvSpPr>
          <p:nvPr/>
        </p:nvSpPr>
        <p:spPr>
          <a:xfrm>
            <a:off x="5562600" y="0"/>
            <a:ext cx="3124200" cy="22098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sz="2800" dirty="0">
              <a:solidFill>
                <a:schemeClr val="accent3">
                  <a:lumMod val="75000"/>
                </a:schemeClr>
              </a:solidFill>
            </a:endParaRPr>
          </a:p>
        </p:txBody>
      </p:sp>
    </p:spTree>
    <p:extLst>
      <p:ext uri="{BB962C8B-B14F-4D97-AF65-F5344CB8AC3E}">
        <p14:creationId xmlns:p14="http://schemas.microsoft.com/office/powerpoint/2010/main" val="215390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dirty="0" err="1" smtClean="0"/>
              <a:t>rBook</a:t>
            </a:r>
            <a:r>
              <a:rPr lang="en-US" sz="4000" dirty="0" smtClean="0"/>
              <a:t> Scope and Sequence</a:t>
            </a:r>
            <a:endParaRPr lang="en-US" sz="4000" dirty="0"/>
          </a:p>
        </p:txBody>
      </p:sp>
      <p:sp>
        <p:nvSpPr>
          <p:cNvPr id="2" name="Slide Number Placeholder 1"/>
          <p:cNvSpPr>
            <a:spLocks noGrp="1"/>
          </p:cNvSpPr>
          <p:nvPr>
            <p:ph type="sldNum" sz="quarter" idx="11"/>
          </p:nvPr>
        </p:nvSpPr>
        <p:spPr/>
        <p:txBody>
          <a:bodyPr/>
          <a:lstStyle/>
          <a:p>
            <a:fld id="{EC7F49B5-2AEE-4890-8CB1-F377B0DB0A58}" type="slidenum">
              <a:rPr lang="en-US" smtClean="0"/>
              <a:t>11</a:t>
            </a:fld>
            <a:endParaRPr lang="en-US"/>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2147563262"/>
              </p:ext>
            </p:extLst>
          </p:nvPr>
        </p:nvGraphicFramePr>
        <p:xfrm>
          <a:off x="228600" y="1676400"/>
          <a:ext cx="4038600" cy="1904999"/>
        </p:xfrm>
        <a:graphic>
          <a:graphicData uri="http://schemas.openxmlformats.org/drawingml/2006/table">
            <a:tbl>
              <a:tblPr firstRow="1" firstCol="1" lastRow="1" lastCol="1" bandRow="1" bandCol="1"/>
              <a:tblGrid>
                <a:gridCol w="1346200"/>
                <a:gridCol w="2692400"/>
              </a:tblGrid>
              <a:tr h="396239">
                <a:tc gridSpan="2">
                  <a:txBody>
                    <a:bodyPr/>
                    <a:lstStyle/>
                    <a:p>
                      <a:pPr marL="0" marR="0" algn="ctr">
                        <a:spcBef>
                          <a:spcPts val="0"/>
                        </a:spcBef>
                        <a:spcAft>
                          <a:spcPts val="0"/>
                        </a:spcAft>
                      </a:pPr>
                      <a:r>
                        <a:rPr lang="en-US" sz="1200" b="1" dirty="0">
                          <a:effectLst/>
                          <a:latin typeface="Calibri"/>
                          <a:ea typeface="Times New Roman"/>
                        </a:rPr>
                        <a:t>Middle School</a:t>
                      </a:r>
                      <a:endParaRPr lang="en-US" sz="1100" dirty="0">
                        <a:effectLst/>
                        <a:latin typeface="Times New Roman"/>
                        <a:ea typeface="Times New Roman"/>
                      </a:endParaRPr>
                    </a:p>
                    <a:p>
                      <a:pPr marL="0" marR="0" algn="ctr">
                        <a:spcBef>
                          <a:spcPts val="0"/>
                        </a:spcBef>
                        <a:spcAft>
                          <a:spcPts val="0"/>
                        </a:spcAft>
                      </a:pPr>
                      <a:r>
                        <a:rPr lang="en-US" sz="1100" dirty="0">
                          <a:effectLst/>
                          <a:latin typeface="Calibri"/>
                          <a:ea typeface="Times New Roman"/>
                        </a:rPr>
                        <a:t>Stage B &amp; Flex </a:t>
                      </a:r>
                      <a:r>
                        <a:rPr lang="en-US" sz="1100" dirty="0" err="1">
                          <a:effectLst/>
                          <a:latin typeface="Calibri"/>
                          <a:ea typeface="Times New Roman"/>
                        </a:rPr>
                        <a:t>rBooks</a:t>
                      </a:r>
                      <a:endParaRPr lang="en-US" sz="1100" dirty="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77190">
                <a:tc>
                  <a:txBody>
                    <a:bodyPr/>
                    <a:lstStyle/>
                    <a:p>
                      <a:pPr marL="0" marR="0" algn="ctr">
                        <a:spcBef>
                          <a:spcPts val="0"/>
                        </a:spcBef>
                        <a:spcAft>
                          <a:spcPts val="0"/>
                        </a:spcAft>
                      </a:pPr>
                      <a:r>
                        <a:rPr lang="en-US" sz="1100">
                          <a:effectLst/>
                          <a:latin typeface="Calibri"/>
                          <a:ea typeface="Times New Roman"/>
                        </a:rPr>
                        <a:t>6</a:t>
                      </a:r>
                      <a:r>
                        <a:rPr lang="en-US" sz="1100" baseline="30000">
                          <a:effectLst/>
                          <a:latin typeface="Calibri"/>
                          <a:ea typeface="Times New Roman"/>
                        </a:rPr>
                        <a:t>th</a:t>
                      </a:r>
                      <a:r>
                        <a:rPr lang="en-US" sz="1100">
                          <a:effectLst/>
                          <a:latin typeface="Calibri"/>
                          <a:ea typeface="Times New Roman"/>
                        </a:rPr>
                        <a:t> Grade</a:t>
                      </a:r>
                      <a:endParaRPr lang="en-US" sz="110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100">
                          <a:effectLst/>
                          <a:latin typeface="Calibri"/>
                          <a:ea typeface="Times New Roman"/>
                        </a:rPr>
                        <a:t>Stage B  rBook</a:t>
                      </a:r>
                      <a:endParaRPr lang="en-US" sz="1100">
                        <a:effectLst/>
                        <a:latin typeface="Times New Roman"/>
                        <a:ea typeface="Times New Roman"/>
                      </a:endParaRPr>
                    </a:p>
                    <a:p>
                      <a:pPr marL="0" marR="0" algn="ctr">
                        <a:spcBef>
                          <a:spcPts val="0"/>
                        </a:spcBef>
                        <a:spcAft>
                          <a:spcPts val="0"/>
                        </a:spcAft>
                      </a:pPr>
                      <a:r>
                        <a:rPr lang="en-US" sz="1100">
                          <a:effectLst/>
                          <a:latin typeface="Calibri"/>
                          <a:ea typeface="Times New Roman"/>
                        </a:rPr>
                        <a:t>Workshops 1-4</a:t>
                      </a:r>
                      <a:endParaRPr lang="en-US" sz="110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77190">
                <a:tc>
                  <a:txBody>
                    <a:bodyPr/>
                    <a:lstStyle/>
                    <a:p>
                      <a:pPr marL="0" marR="0" algn="ctr">
                        <a:spcBef>
                          <a:spcPts val="0"/>
                        </a:spcBef>
                        <a:spcAft>
                          <a:spcPts val="0"/>
                        </a:spcAft>
                      </a:pPr>
                      <a:r>
                        <a:rPr lang="en-US" sz="1100">
                          <a:effectLst/>
                          <a:latin typeface="Calibri"/>
                          <a:ea typeface="Times New Roman"/>
                        </a:rPr>
                        <a:t>7</a:t>
                      </a:r>
                      <a:r>
                        <a:rPr lang="en-US" sz="1100" baseline="30000">
                          <a:effectLst/>
                          <a:latin typeface="Calibri"/>
                          <a:ea typeface="Times New Roman"/>
                        </a:rPr>
                        <a:t>th</a:t>
                      </a:r>
                      <a:r>
                        <a:rPr lang="en-US" sz="1100">
                          <a:effectLst/>
                          <a:latin typeface="Calibri"/>
                          <a:ea typeface="Times New Roman"/>
                        </a:rPr>
                        <a:t> Grade</a:t>
                      </a:r>
                      <a:endParaRPr lang="en-US" sz="110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100" dirty="0">
                          <a:effectLst/>
                          <a:latin typeface="Calibri"/>
                          <a:ea typeface="Times New Roman"/>
                        </a:rPr>
                        <a:t>Stage B  </a:t>
                      </a:r>
                      <a:r>
                        <a:rPr lang="en-US" sz="1100" dirty="0" err="1">
                          <a:effectLst/>
                          <a:latin typeface="Calibri"/>
                          <a:ea typeface="Times New Roman"/>
                        </a:rPr>
                        <a:t>rBook</a:t>
                      </a:r>
                      <a:endParaRPr lang="en-US" sz="1100" dirty="0">
                        <a:effectLst/>
                        <a:latin typeface="Times New Roman"/>
                        <a:ea typeface="Times New Roman"/>
                      </a:endParaRPr>
                    </a:p>
                    <a:p>
                      <a:pPr marL="0" marR="0" algn="ctr">
                        <a:spcBef>
                          <a:spcPts val="0"/>
                        </a:spcBef>
                        <a:spcAft>
                          <a:spcPts val="0"/>
                        </a:spcAft>
                      </a:pPr>
                      <a:r>
                        <a:rPr lang="en-US" sz="1100" dirty="0">
                          <a:effectLst/>
                          <a:latin typeface="Calibri"/>
                          <a:ea typeface="Times New Roman"/>
                        </a:rPr>
                        <a:t>Workshops 5-9</a:t>
                      </a:r>
                      <a:endParaRPr lang="en-US" sz="1100" dirty="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77190">
                <a:tc>
                  <a:txBody>
                    <a:bodyPr/>
                    <a:lstStyle/>
                    <a:p>
                      <a:pPr marL="0" marR="0" algn="ctr">
                        <a:spcBef>
                          <a:spcPts val="0"/>
                        </a:spcBef>
                        <a:spcAft>
                          <a:spcPts val="0"/>
                        </a:spcAft>
                      </a:pPr>
                      <a:r>
                        <a:rPr lang="en-US" sz="1100">
                          <a:effectLst/>
                          <a:latin typeface="Calibri"/>
                          <a:ea typeface="Times New Roman"/>
                        </a:rPr>
                        <a:t>8</a:t>
                      </a:r>
                      <a:r>
                        <a:rPr lang="en-US" sz="1100" baseline="30000">
                          <a:effectLst/>
                          <a:latin typeface="Calibri"/>
                          <a:ea typeface="Times New Roman"/>
                        </a:rPr>
                        <a:t>th</a:t>
                      </a:r>
                      <a:r>
                        <a:rPr lang="en-US" sz="1100">
                          <a:effectLst/>
                          <a:latin typeface="Calibri"/>
                          <a:ea typeface="Times New Roman"/>
                        </a:rPr>
                        <a:t> Grade</a:t>
                      </a:r>
                      <a:endParaRPr lang="en-US" sz="110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100">
                          <a:effectLst/>
                          <a:latin typeface="Calibri"/>
                          <a:ea typeface="Times New Roman"/>
                        </a:rPr>
                        <a:t>rBook Flex</a:t>
                      </a:r>
                      <a:endParaRPr lang="en-US" sz="1100">
                        <a:effectLst/>
                        <a:latin typeface="Times New Roman"/>
                        <a:ea typeface="Times New Roman"/>
                      </a:endParaRPr>
                    </a:p>
                    <a:p>
                      <a:pPr marL="0" marR="0" algn="ctr">
                        <a:spcBef>
                          <a:spcPts val="0"/>
                        </a:spcBef>
                        <a:spcAft>
                          <a:spcPts val="0"/>
                        </a:spcAft>
                      </a:pPr>
                      <a:r>
                        <a:rPr lang="en-US" sz="1100">
                          <a:effectLst/>
                          <a:latin typeface="Calibri"/>
                          <a:ea typeface="Times New Roman"/>
                        </a:rPr>
                        <a:t>Workshops 1-4</a:t>
                      </a:r>
                      <a:endParaRPr lang="en-US" sz="110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377190">
                <a:tc>
                  <a:txBody>
                    <a:bodyPr/>
                    <a:lstStyle/>
                    <a:p>
                      <a:pPr marL="0" marR="0" algn="ctr">
                        <a:spcBef>
                          <a:spcPts val="0"/>
                        </a:spcBef>
                        <a:spcAft>
                          <a:spcPts val="0"/>
                        </a:spcAft>
                      </a:pPr>
                      <a:r>
                        <a:rPr lang="en-US" sz="1100">
                          <a:effectLst/>
                          <a:latin typeface="Calibri"/>
                          <a:ea typeface="Times New Roman"/>
                        </a:rPr>
                        <a:t>As needed</a:t>
                      </a:r>
                      <a:endParaRPr lang="en-US" sz="110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100" dirty="0" err="1">
                          <a:effectLst/>
                          <a:latin typeface="Calibri"/>
                          <a:ea typeface="Times New Roman"/>
                        </a:rPr>
                        <a:t>rBook</a:t>
                      </a:r>
                      <a:r>
                        <a:rPr lang="en-US" sz="1100" dirty="0">
                          <a:effectLst/>
                          <a:latin typeface="Calibri"/>
                          <a:ea typeface="Times New Roman"/>
                        </a:rPr>
                        <a:t> Flex</a:t>
                      </a:r>
                      <a:endParaRPr lang="en-US" sz="1100" dirty="0">
                        <a:effectLst/>
                        <a:latin typeface="Times New Roman"/>
                        <a:ea typeface="Times New Roman"/>
                      </a:endParaRPr>
                    </a:p>
                    <a:p>
                      <a:pPr marL="0" marR="0" algn="ctr">
                        <a:spcBef>
                          <a:spcPts val="0"/>
                        </a:spcBef>
                        <a:spcAft>
                          <a:spcPts val="0"/>
                        </a:spcAft>
                      </a:pPr>
                      <a:r>
                        <a:rPr lang="en-US" sz="1100" dirty="0">
                          <a:effectLst/>
                          <a:latin typeface="Calibri"/>
                          <a:ea typeface="Times New Roman"/>
                        </a:rPr>
                        <a:t>Workshops 5-9</a:t>
                      </a:r>
                      <a:endParaRPr lang="en-US" sz="1100" dirty="0">
                        <a:effectLst/>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7963988"/>
              </p:ext>
            </p:extLst>
          </p:nvPr>
        </p:nvGraphicFramePr>
        <p:xfrm>
          <a:off x="4419600" y="1676400"/>
          <a:ext cx="4114800" cy="1904999"/>
        </p:xfrm>
        <a:graphic>
          <a:graphicData uri="http://schemas.openxmlformats.org/drawingml/2006/table">
            <a:tbl>
              <a:tblPr firstRow="1" firstCol="1" lastRow="1" lastCol="1" bandRow="1" bandCol="1"/>
              <a:tblGrid>
                <a:gridCol w="1371600"/>
                <a:gridCol w="2743200"/>
              </a:tblGrid>
              <a:tr h="405983">
                <a:tc gridSpan="2">
                  <a:txBody>
                    <a:bodyPr/>
                    <a:lstStyle/>
                    <a:p>
                      <a:pPr marL="0" marR="0" algn="ctr">
                        <a:spcBef>
                          <a:spcPts val="0"/>
                        </a:spcBef>
                        <a:spcAft>
                          <a:spcPts val="0"/>
                        </a:spcAft>
                      </a:pPr>
                      <a:r>
                        <a:rPr lang="en-US" sz="1400" b="1" dirty="0">
                          <a:effectLst/>
                          <a:latin typeface="Calibri"/>
                          <a:ea typeface="Times New Roman"/>
                        </a:rPr>
                        <a:t>High School</a:t>
                      </a:r>
                      <a:endParaRPr lang="en-US" sz="1200" dirty="0">
                        <a:effectLst/>
                        <a:latin typeface="Times New Roman"/>
                        <a:ea typeface="Times New Roman"/>
                      </a:endParaRPr>
                    </a:p>
                    <a:p>
                      <a:pPr marL="0" marR="0" algn="ctr">
                        <a:spcBef>
                          <a:spcPts val="0"/>
                        </a:spcBef>
                        <a:spcAft>
                          <a:spcPts val="0"/>
                        </a:spcAft>
                      </a:pPr>
                      <a:r>
                        <a:rPr lang="en-US" sz="1200" dirty="0">
                          <a:effectLst/>
                          <a:latin typeface="Calibri"/>
                          <a:ea typeface="Times New Roman"/>
                        </a:rPr>
                        <a:t>Stage C &amp; Flex II </a:t>
                      </a:r>
                      <a:r>
                        <a:rPr lang="en-US" sz="1200" dirty="0" err="1">
                          <a:effectLst/>
                          <a:latin typeface="Calibri"/>
                          <a:ea typeface="Times New Roman"/>
                        </a:rPr>
                        <a:t>rBooks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74754">
                <a:tc>
                  <a:txBody>
                    <a:bodyPr/>
                    <a:lstStyle/>
                    <a:p>
                      <a:pPr marL="0" marR="0" algn="ctr">
                        <a:spcBef>
                          <a:spcPts val="0"/>
                        </a:spcBef>
                        <a:spcAft>
                          <a:spcPts val="0"/>
                        </a:spcAft>
                      </a:pPr>
                      <a:r>
                        <a:rPr lang="en-US" sz="1200">
                          <a:effectLst/>
                          <a:latin typeface="Calibri"/>
                          <a:ea typeface="Times New Roman"/>
                        </a:rPr>
                        <a:t>First Year</a:t>
                      </a:r>
                      <a:endParaRPr lang="en-US" sz="1200">
                        <a:effectLst/>
                        <a:latin typeface="Times New Roman"/>
                        <a:ea typeface="Times New Roman"/>
                      </a:endParaRPr>
                    </a:p>
                    <a:p>
                      <a:pPr marL="0" marR="0" algn="ctr">
                        <a:spcBef>
                          <a:spcPts val="0"/>
                        </a:spcBef>
                        <a:spcAft>
                          <a:spcPts val="0"/>
                        </a:spcAft>
                      </a:pPr>
                      <a:r>
                        <a:rPr lang="en-US" sz="1200">
                          <a:effectLst/>
                          <a:latin typeface="Calibri"/>
                          <a:ea typeface="Times New Roman"/>
                        </a:rPr>
                        <a:t>Students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a:effectLst/>
                          <a:latin typeface="Calibri"/>
                          <a:ea typeface="Times New Roman"/>
                        </a:rPr>
                        <a:t>Stage C  rBook</a:t>
                      </a:r>
                      <a:endParaRPr lang="en-US" sz="1200">
                        <a:effectLst/>
                        <a:latin typeface="Times New Roman"/>
                        <a:ea typeface="Times New Roman"/>
                      </a:endParaRPr>
                    </a:p>
                    <a:p>
                      <a:pPr marL="0" marR="0" algn="ctr">
                        <a:spcBef>
                          <a:spcPts val="0"/>
                        </a:spcBef>
                        <a:spcAft>
                          <a:spcPts val="0"/>
                        </a:spcAft>
                      </a:pPr>
                      <a:r>
                        <a:rPr lang="en-US" sz="1200">
                          <a:effectLst/>
                          <a:latin typeface="Calibri"/>
                          <a:ea typeface="Times New Roman"/>
                        </a:rPr>
                        <a:t>Workshops 1-4</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74754">
                <a:tc>
                  <a:txBody>
                    <a:bodyPr/>
                    <a:lstStyle/>
                    <a:p>
                      <a:pPr marL="0" marR="0" algn="ctr">
                        <a:spcBef>
                          <a:spcPts val="0"/>
                        </a:spcBef>
                        <a:spcAft>
                          <a:spcPts val="0"/>
                        </a:spcAft>
                      </a:pPr>
                      <a:r>
                        <a:rPr lang="en-US" sz="1200" dirty="0">
                          <a:effectLst/>
                          <a:latin typeface="Calibri"/>
                          <a:ea typeface="Times New Roman"/>
                        </a:rPr>
                        <a:t>Second Year</a:t>
                      </a:r>
                      <a:endParaRPr lang="en-US" sz="1200" dirty="0">
                        <a:effectLst/>
                        <a:latin typeface="Times New Roman"/>
                        <a:ea typeface="Times New Roman"/>
                      </a:endParaRPr>
                    </a:p>
                    <a:p>
                      <a:pPr marL="0" marR="0" algn="ctr">
                        <a:spcBef>
                          <a:spcPts val="0"/>
                        </a:spcBef>
                        <a:spcAft>
                          <a:spcPts val="0"/>
                        </a:spcAft>
                      </a:pPr>
                      <a:r>
                        <a:rPr lang="en-US" sz="1200" dirty="0">
                          <a:effectLst/>
                          <a:latin typeface="Calibri"/>
                          <a:ea typeface="Times New Roman"/>
                        </a:rPr>
                        <a:t>Students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a:effectLst/>
                          <a:latin typeface="Calibri"/>
                          <a:ea typeface="Times New Roman"/>
                        </a:rPr>
                        <a:t>Stage C rBook </a:t>
                      </a:r>
                      <a:endParaRPr lang="en-US" sz="1200">
                        <a:effectLst/>
                        <a:latin typeface="Times New Roman"/>
                        <a:ea typeface="Times New Roman"/>
                      </a:endParaRPr>
                    </a:p>
                    <a:p>
                      <a:pPr marL="0" marR="0" algn="ctr">
                        <a:spcBef>
                          <a:spcPts val="0"/>
                        </a:spcBef>
                        <a:spcAft>
                          <a:spcPts val="0"/>
                        </a:spcAft>
                      </a:pPr>
                      <a:r>
                        <a:rPr lang="en-US" sz="1200">
                          <a:effectLst/>
                          <a:latin typeface="Calibri"/>
                          <a:ea typeface="Times New Roman"/>
                        </a:rPr>
                        <a:t>Workshops 5-9</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74754">
                <a:tc>
                  <a:txBody>
                    <a:bodyPr/>
                    <a:lstStyle/>
                    <a:p>
                      <a:pPr marL="0" marR="0" algn="ctr">
                        <a:spcBef>
                          <a:spcPts val="0"/>
                        </a:spcBef>
                        <a:spcAft>
                          <a:spcPts val="0"/>
                        </a:spcAft>
                      </a:pPr>
                      <a:r>
                        <a:rPr lang="en-US" sz="1200" dirty="0">
                          <a:effectLst/>
                          <a:latin typeface="Calibri"/>
                          <a:ea typeface="Times New Roman"/>
                        </a:rPr>
                        <a:t>Third Year</a:t>
                      </a:r>
                      <a:endParaRPr lang="en-US" sz="1200" dirty="0">
                        <a:effectLst/>
                        <a:latin typeface="Times New Roman"/>
                        <a:ea typeface="Times New Roman"/>
                      </a:endParaRPr>
                    </a:p>
                    <a:p>
                      <a:pPr marL="0" marR="0" algn="ctr">
                        <a:spcBef>
                          <a:spcPts val="0"/>
                        </a:spcBef>
                        <a:spcAft>
                          <a:spcPts val="0"/>
                        </a:spcAft>
                      </a:pPr>
                      <a:r>
                        <a:rPr lang="en-US" sz="1200" dirty="0">
                          <a:effectLst/>
                          <a:latin typeface="Calibri"/>
                          <a:ea typeface="Times New Roman"/>
                        </a:rPr>
                        <a:t>Students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a:effectLst/>
                          <a:latin typeface="Calibri"/>
                          <a:ea typeface="Times New Roman"/>
                        </a:rPr>
                        <a:t>rBook Flex II</a:t>
                      </a:r>
                      <a:endParaRPr lang="en-US" sz="1200">
                        <a:effectLst/>
                        <a:latin typeface="Times New Roman"/>
                        <a:ea typeface="Times New Roman"/>
                      </a:endParaRPr>
                    </a:p>
                    <a:p>
                      <a:pPr marL="0" marR="0" algn="ctr">
                        <a:spcBef>
                          <a:spcPts val="0"/>
                        </a:spcBef>
                        <a:spcAft>
                          <a:spcPts val="0"/>
                        </a:spcAft>
                      </a:pPr>
                      <a:r>
                        <a:rPr lang="en-US" sz="1200">
                          <a:effectLst/>
                          <a:latin typeface="Calibri"/>
                          <a:ea typeface="Times New Roman"/>
                        </a:rPr>
                        <a:t>Workshops 1-4</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374754">
                <a:tc>
                  <a:txBody>
                    <a:bodyPr/>
                    <a:lstStyle/>
                    <a:p>
                      <a:pPr marL="0" marR="0" algn="ctr">
                        <a:spcBef>
                          <a:spcPts val="0"/>
                        </a:spcBef>
                        <a:spcAft>
                          <a:spcPts val="0"/>
                        </a:spcAft>
                      </a:pPr>
                      <a:r>
                        <a:rPr lang="en-US" sz="1200">
                          <a:effectLst/>
                          <a:latin typeface="Calibri"/>
                          <a:ea typeface="Times New Roman"/>
                        </a:rPr>
                        <a:t>As needed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dirty="0" err="1">
                          <a:effectLst/>
                          <a:latin typeface="Calibri"/>
                          <a:ea typeface="Times New Roman"/>
                        </a:rPr>
                        <a:t>rBook</a:t>
                      </a:r>
                      <a:r>
                        <a:rPr lang="en-US" sz="1200" dirty="0">
                          <a:effectLst/>
                          <a:latin typeface="Calibri"/>
                          <a:ea typeface="Times New Roman"/>
                        </a:rPr>
                        <a:t> Flex II</a:t>
                      </a:r>
                      <a:endParaRPr lang="en-US" sz="1200" dirty="0">
                        <a:effectLst/>
                        <a:latin typeface="Times New Roman"/>
                        <a:ea typeface="Times New Roman"/>
                      </a:endParaRPr>
                    </a:p>
                    <a:p>
                      <a:pPr marL="0" marR="0" algn="ctr">
                        <a:spcBef>
                          <a:spcPts val="0"/>
                        </a:spcBef>
                        <a:spcAft>
                          <a:spcPts val="0"/>
                        </a:spcAft>
                      </a:pPr>
                      <a:r>
                        <a:rPr lang="en-US" sz="1200" dirty="0">
                          <a:effectLst/>
                          <a:latin typeface="Calibri"/>
                          <a:ea typeface="Times New Roman"/>
                        </a:rPr>
                        <a:t>Workshops 5-9</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962400"/>
            <a:ext cx="7010400" cy="264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79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SRI Assessment Windows</a:t>
            </a:r>
            <a:endParaRPr lang="en-US" sz="4000" dirty="0"/>
          </a:p>
        </p:txBody>
      </p:sp>
      <p:sp>
        <p:nvSpPr>
          <p:cNvPr id="4" name="Content Placeholder 3"/>
          <p:cNvSpPr>
            <a:spLocks noGrp="1"/>
          </p:cNvSpPr>
          <p:nvPr>
            <p:ph sz="quarter" idx="1"/>
          </p:nvPr>
        </p:nvSpPr>
        <p:spPr>
          <a:xfrm>
            <a:off x="457200" y="1600200"/>
            <a:ext cx="5410200" cy="4873752"/>
          </a:xfrm>
        </p:spPr>
        <p:txBody>
          <a:bodyPr>
            <a:normAutofit lnSpcReduction="10000"/>
          </a:bodyPr>
          <a:lstStyle/>
          <a:p>
            <a:r>
              <a:rPr lang="en-US" sz="3200" dirty="0" smtClean="0"/>
              <a:t>Last SRI assessment window is May </a:t>
            </a:r>
            <a:r>
              <a:rPr lang="en-US" sz="3200" dirty="0"/>
              <a:t>31</a:t>
            </a:r>
            <a:r>
              <a:rPr lang="en-US" sz="3200" baseline="30000" dirty="0"/>
              <a:t>st</a:t>
            </a:r>
            <a:r>
              <a:rPr lang="en-US" sz="3200" dirty="0"/>
              <a:t> – June 10</a:t>
            </a:r>
            <a:r>
              <a:rPr lang="en-US" sz="3200" baseline="30000" dirty="0"/>
              <a:t>th</a:t>
            </a:r>
            <a:r>
              <a:rPr lang="en-US" sz="3200" dirty="0"/>
              <a:t> </a:t>
            </a:r>
            <a:endParaRPr lang="en-US" sz="4000" dirty="0"/>
          </a:p>
          <a:p>
            <a:r>
              <a:rPr lang="en-US" sz="3200" dirty="0" smtClean="0"/>
              <a:t>Four SRI assessment windows per year:</a:t>
            </a:r>
          </a:p>
          <a:p>
            <a:pPr marL="822960" lvl="1" indent="-457200">
              <a:buFont typeface="+mj-lt"/>
              <a:buAutoNum type="arabicPeriod"/>
            </a:pPr>
            <a:r>
              <a:rPr lang="en-US" sz="2800" dirty="0" smtClean="0"/>
              <a:t>Beginning of school year (end of September)</a:t>
            </a:r>
          </a:p>
          <a:p>
            <a:pPr marL="822960" lvl="1" indent="-457200">
              <a:buFont typeface="+mj-lt"/>
              <a:buAutoNum type="arabicPeriod"/>
            </a:pPr>
            <a:r>
              <a:rPr lang="en-US" sz="2800" dirty="0" smtClean="0"/>
              <a:t>November</a:t>
            </a:r>
          </a:p>
          <a:p>
            <a:pPr marL="822960" lvl="1" indent="-457200">
              <a:buFont typeface="+mj-lt"/>
              <a:buAutoNum type="arabicPeriod"/>
            </a:pPr>
            <a:r>
              <a:rPr lang="en-US" sz="2800" dirty="0" smtClean="0"/>
              <a:t>March</a:t>
            </a:r>
          </a:p>
          <a:p>
            <a:pPr marL="822960" lvl="1" indent="-457200">
              <a:buFont typeface="+mj-lt"/>
              <a:buAutoNum type="arabicPeriod"/>
            </a:pPr>
            <a:r>
              <a:rPr lang="en-US" sz="2800" dirty="0" smtClean="0"/>
              <a:t>June</a:t>
            </a:r>
            <a:endParaRPr lang="en-US" sz="2800" dirty="0"/>
          </a:p>
        </p:txBody>
      </p:sp>
      <p:sp>
        <p:nvSpPr>
          <p:cNvPr id="3" name="Slide Number Placeholder 2"/>
          <p:cNvSpPr>
            <a:spLocks noGrp="1"/>
          </p:cNvSpPr>
          <p:nvPr>
            <p:ph type="sldNum" sz="quarter" idx="15"/>
          </p:nvPr>
        </p:nvSpPr>
        <p:spPr/>
        <p:txBody>
          <a:bodyPr/>
          <a:lstStyle/>
          <a:p>
            <a:fld id="{EC7F49B5-2AEE-4890-8CB1-F377B0DB0A58}" type="slidenum">
              <a:rPr lang="en-US" smtClean="0"/>
              <a:t>12</a:t>
            </a:fld>
            <a:endParaRPr lang="en-US"/>
          </a:p>
        </p:txBody>
      </p:sp>
      <p:pic>
        <p:nvPicPr>
          <p:cNvPr id="17410" name="Picture 2" descr="C:\Documents and Settings\08269\Local Settings\Temporary Internet Files\Content.IE5\RLTA79KF\MP9004482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019760"/>
            <a:ext cx="2667000" cy="198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360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4540" name="Group 60"/>
          <p:cNvGraphicFramePr>
            <a:graphicFrameLocks noGrp="1"/>
          </p:cNvGraphicFramePr>
          <p:nvPr>
            <p:ph/>
            <p:extLst>
              <p:ext uri="{D42A27DB-BD31-4B8C-83A1-F6EECF244321}">
                <p14:modId xmlns:p14="http://schemas.microsoft.com/office/powerpoint/2010/main" val="1667837600"/>
              </p:ext>
            </p:extLst>
          </p:nvPr>
        </p:nvGraphicFramePr>
        <p:xfrm>
          <a:off x="136525" y="1560802"/>
          <a:ext cx="8642350" cy="4616451"/>
        </p:xfrm>
        <a:graphic>
          <a:graphicData uri="http://schemas.openxmlformats.org/drawingml/2006/table">
            <a:tbl>
              <a:tblPr/>
              <a:tblGrid>
                <a:gridCol w="4537075"/>
                <a:gridCol w="1079500"/>
                <a:gridCol w="1009650"/>
                <a:gridCol w="1042988"/>
                <a:gridCol w="973137"/>
              </a:tblGrid>
              <a:tr h="974725">
                <a:tc row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Scholastic Reading Inventory (SRI)</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Baseline and End-of-Year Data</a:t>
                      </a:r>
                      <a:endParaRPr kumimoji="0" lang="en-US" sz="20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Middle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Schools</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(5 Schools)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hMerge="1">
                  <a:txBody>
                    <a:bodyPr/>
                    <a:lstStyle/>
                    <a:p>
                      <a:endParaRPr lang="en-US"/>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High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Schools</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(4 Schools)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hMerge="1">
                  <a:txBody>
                    <a:bodyPr/>
                    <a:lstStyle/>
                    <a:p>
                      <a:endParaRPr lang="en-US"/>
                    </a:p>
                  </a:txBody>
                  <a:tcPr/>
                </a:tc>
              </a:tr>
              <a:tr h="798513">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Baseline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End</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of</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Year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Baseline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End</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of</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Year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95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READ 180 </a:t>
                      </a:r>
                      <a:r>
                        <a:rPr kumimoji="0" lang="en-US" sz="1800" b="1" i="0" u="sng" strike="noStrike" cap="none" normalizeH="0" baseline="0" smtClean="0">
                          <a:ln>
                            <a:noFill/>
                          </a:ln>
                          <a:solidFill>
                            <a:schemeClr val="tx1"/>
                          </a:solidFill>
                          <a:effectLst/>
                          <a:latin typeface="Arial" pitchFamily="34" charset="0"/>
                        </a:rPr>
                        <a:t>Average</a:t>
                      </a:r>
                      <a:r>
                        <a:rPr kumimoji="0" lang="en-US" sz="1800" b="0" i="0" u="none" strike="noStrike" cap="none" normalizeH="0" baseline="0" smtClean="0">
                          <a:ln>
                            <a:noFill/>
                          </a:ln>
                          <a:solidFill>
                            <a:schemeClr val="tx1"/>
                          </a:solidFill>
                          <a:effectLst/>
                          <a:latin typeface="Arial" pitchFamily="34" charset="0"/>
                        </a:rPr>
                        <a:t> Gap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between Reading Level and Grade Level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98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READ 180 </a:t>
                      </a:r>
                      <a:r>
                        <a:rPr kumimoji="0" lang="en-US" sz="1800" b="1" i="0" u="sng" strike="noStrike" cap="none" normalizeH="0" baseline="0" smtClean="0">
                          <a:ln>
                            <a:noFill/>
                          </a:ln>
                          <a:solidFill>
                            <a:schemeClr val="tx1"/>
                          </a:solidFill>
                          <a:effectLst/>
                          <a:latin typeface="Arial" pitchFamily="34" charset="0"/>
                        </a:rPr>
                        <a:t>Median</a:t>
                      </a:r>
                      <a:r>
                        <a:rPr kumimoji="0" lang="en-US" sz="1800" b="0" i="0" u="none" strike="noStrike" cap="none" normalizeH="0" baseline="0" smtClean="0">
                          <a:ln>
                            <a:noFill/>
                          </a:ln>
                          <a:solidFill>
                            <a:schemeClr val="tx1"/>
                          </a:solidFill>
                          <a:effectLst/>
                          <a:latin typeface="Arial" pitchFamily="34" charset="0"/>
                        </a:rPr>
                        <a:t> Gap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between Reading Level and Grade Level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969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READ 180 </a:t>
                      </a:r>
                      <a:r>
                        <a:rPr kumimoji="0" lang="en-US" sz="1800" b="1" i="0" u="sng" strike="noStrike" cap="none" normalizeH="0" baseline="0" smtClean="0">
                          <a:ln>
                            <a:noFill/>
                          </a:ln>
                          <a:solidFill>
                            <a:schemeClr val="tx1"/>
                          </a:solidFill>
                          <a:effectLst/>
                          <a:latin typeface="Arial" pitchFamily="34" charset="0"/>
                        </a:rPr>
                        <a:t>Average</a:t>
                      </a:r>
                      <a:r>
                        <a:rPr kumimoji="0" lang="en-US" sz="1800" b="0" i="0" u="none" strike="noStrike" cap="none" normalizeH="0" baseline="0" smtClean="0">
                          <a:ln>
                            <a:noFill/>
                          </a:ln>
                          <a:solidFill>
                            <a:schemeClr val="tx1"/>
                          </a:solidFill>
                          <a:effectLst/>
                          <a:latin typeface="Arial" pitchFamily="34" charset="0"/>
                        </a:rPr>
                        <a:t> Lexile Score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461.8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574.8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569.6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969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READ 180 </a:t>
                      </a:r>
                      <a:r>
                        <a:rPr kumimoji="0" lang="en-US" sz="1800" b="1" i="0" u="sng" strike="noStrike" cap="none" normalizeH="0" baseline="0" dirty="0" smtClean="0">
                          <a:ln>
                            <a:noFill/>
                          </a:ln>
                          <a:solidFill>
                            <a:schemeClr val="tx1"/>
                          </a:solidFill>
                          <a:effectLst/>
                          <a:latin typeface="Arial" pitchFamily="34" charset="0"/>
                        </a:rPr>
                        <a:t>Median</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Lexile</a:t>
                      </a:r>
                      <a:r>
                        <a:rPr kumimoji="0" lang="en-US" sz="1800" b="0" i="0" u="none" strike="noStrike" cap="none" normalizeH="0" baseline="0" dirty="0" smtClean="0">
                          <a:ln>
                            <a:noFill/>
                          </a:ln>
                          <a:solidFill>
                            <a:schemeClr val="tx1"/>
                          </a:solidFill>
                          <a:effectLst/>
                          <a:latin typeface="Arial" pitchFamily="34" charset="0"/>
                        </a:rPr>
                        <a:t> Score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632.5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610.5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8" name="Slide Number Placeholder 2"/>
          <p:cNvSpPr>
            <a:spLocks noGrp="1"/>
          </p:cNvSpPr>
          <p:nvPr>
            <p:ph type="sldNum" sz="quarter" idx="10"/>
          </p:nvPr>
        </p:nvSpPr>
        <p:spPr>
          <a:xfrm>
            <a:off x="8229600" y="6245225"/>
            <a:ext cx="457200" cy="476250"/>
          </a:xfrm>
        </p:spPr>
        <p:txBody>
          <a:bodyPr/>
          <a:lstStyle/>
          <a:p>
            <a:fld id="{9088F8B2-E404-4B2E-A0A7-50A496413679}" type="slidenum">
              <a:rPr lang="en-US"/>
              <a:pPr/>
              <a:t>13</a:t>
            </a:fld>
            <a:endParaRPr lang="en-US" dirty="0"/>
          </a:p>
        </p:txBody>
      </p:sp>
      <p:sp>
        <p:nvSpPr>
          <p:cNvPr id="404525" name="Rectangle 45"/>
          <p:cNvSpPr>
            <a:spLocks noChangeArrowheads="1"/>
          </p:cNvSpPr>
          <p:nvPr/>
        </p:nvSpPr>
        <p:spPr bwMode="auto">
          <a:xfrm rot="20848973">
            <a:off x="217757" y="525099"/>
            <a:ext cx="1015848" cy="49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32" name="Rectangle 52"/>
          <p:cNvSpPr>
            <a:spLocks noChangeArrowheads="1"/>
          </p:cNvSpPr>
          <p:nvPr/>
        </p:nvSpPr>
        <p:spPr bwMode="auto">
          <a:xfrm>
            <a:off x="457200" y="422029"/>
            <a:ext cx="80772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a:latin typeface="+mj-lt"/>
                <a:cs typeface="Calibri" pitchFamily="34" charset="0"/>
              </a:rPr>
              <a:t>READ 180 Evidence of Impact</a:t>
            </a:r>
          </a:p>
          <a:p>
            <a:pPr algn="ctr"/>
            <a:r>
              <a:rPr lang="en-US" b="1" dirty="0">
                <a:latin typeface="+mj-lt"/>
                <a:cs typeface="Calibri" pitchFamily="34" charset="0"/>
              </a:rPr>
              <a:t>(Students with Baseline &amp; EOY SRI/</a:t>
            </a:r>
            <a:r>
              <a:rPr lang="en-US" b="1" dirty="0" err="1">
                <a:latin typeface="+mj-lt"/>
                <a:cs typeface="Calibri" pitchFamily="34" charset="0"/>
              </a:rPr>
              <a:t>Lexile</a:t>
            </a:r>
            <a:r>
              <a:rPr lang="en-US" b="1" dirty="0">
                <a:latin typeface="+mj-lt"/>
                <a:cs typeface="Calibri" pitchFamily="34" charset="0"/>
              </a:rPr>
              <a:t> Scores 2007-08)</a:t>
            </a:r>
            <a:endParaRPr lang="en-US" sz="1600" b="1" dirty="0">
              <a:latin typeface="+mj-lt"/>
              <a:cs typeface="Calibri" pitchFamily="34" charset="0"/>
            </a:endParaRPr>
          </a:p>
          <a:p>
            <a:pPr algn="ctr"/>
            <a:endParaRPr lang="en-US" sz="2400" dirty="0"/>
          </a:p>
        </p:txBody>
      </p:sp>
    </p:spTree>
    <p:extLst>
      <p:ext uri="{BB962C8B-B14F-4D97-AF65-F5344CB8AC3E}">
        <p14:creationId xmlns:p14="http://schemas.microsoft.com/office/powerpoint/2010/main" val="1188532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2"/>
          <p:cNvSpPr>
            <a:spLocks noGrp="1"/>
          </p:cNvSpPr>
          <p:nvPr>
            <p:ph type="sldNum" sz="quarter" idx="10"/>
          </p:nvPr>
        </p:nvSpPr>
        <p:spPr>
          <a:xfrm>
            <a:off x="8077200" y="6245225"/>
            <a:ext cx="609600" cy="476250"/>
          </a:xfrm>
        </p:spPr>
        <p:txBody>
          <a:bodyPr/>
          <a:lstStyle/>
          <a:p>
            <a:fld id="{0F9B4A50-7EFF-42DF-9FA3-D993DA4C6C19}" type="slidenum">
              <a:rPr lang="en-US"/>
              <a:pPr/>
              <a:t>14</a:t>
            </a:fld>
            <a:endParaRPr lang="en-US" dirty="0"/>
          </a:p>
        </p:txBody>
      </p:sp>
      <p:sp>
        <p:nvSpPr>
          <p:cNvPr id="432130" name="Text Box 2"/>
          <p:cNvSpPr txBox="1">
            <a:spLocks noChangeArrowheads="1"/>
          </p:cNvSpPr>
          <p:nvPr/>
        </p:nvSpPr>
        <p:spPr bwMode="auto">
          <a:xfrm>
            <a:off x="592732" y="550415"/>
            <a:ext cx="79565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a:latin typeface="+mj-lt"/>
              </a:rPr>
              <a:t>READ 180 Software Usage </a:t>
            </a:r>
            <a:endParaRPr lang="en-US" sz="2800" dirty="0" smtClean="0">
              <a:latin typeface="+mj-lt"/>
            </a:endParaRPr>
          </a:p>
          <a:p>
            <a:pPr algn="ctr"/>
            <a:r>
              <a:rPr lang="en-US" sz="2800" dirty="0" smtClean="0">
                <a:latin typeface="+mj-lt"/>
              </a:rPr>
              <a:t>and </a:t>
            </a:r>
            <a:r>
              <a:rPr lang="en-US" sz="2800" dirty="0">
                <a:latin typeface="+mj-lt"/>
              </a:rPr>
              <a:t>SRI Comparisons</a:t>
            </a:r>
          </a:p>
          <a:p>
            <a:pPr algn="ctr"/>
            <a:r>
              <a:rPr lang="en-US" sz="1400" b="0" dirty="0">
                <a:latin typeface="+mj-lt"/>
              </a:rPr>
              <a:t>(Students with Baseline &amp; EOY SRI/</a:t>
            </a:r>
            <a:r>
              <a:rPr lang="en-US" sz="1400" b="0" dirty="0" err="1">
                <a:latin typeface="+mj-lt"/>
              </a:rPr>
              <a:t>Lexile</a:t>
            </a:r>
            <a:r>
              <a:rPr lang="en-US" sz="1400" b="0" dirty="0">
                <a:latin typeface="+mj-lt"/>
              </a:rPr>
              <a:t> Scores 2007-08)</a:t>
            </a:r>
          </a:p>
        </p:txBody>
      </p:sp>
      <p:graphicFrame>
        <p:nvGraphicFramePr>
          <p:cNvPr id="432242" name="Group 114"/>
          <p:cNvGraphicFramePr>
            <a:graphicFrameLocks noGrp="1"/>
          </p:cNvGraphicFramePr>
          <p:nvPr>
            <p:extLst>
              <p:ext uri="{D42A27DB-BD31-4B8C-83A1-F6EECF244321}">
                <p14:modId xmlns:p14="http://schemas.microsoft.com/office/powerpoint/2010/main" val="2938823137"/>
              </p:ext>
            </p:extLst>
          </p:nvPr>
        </p:nvGraphicFramePr>
        <p:xfrm>
          <a:off x="430807" y="1905000"/>
          <a:ext cx="8280400" cy="1722121"/>
        </p:xfrm>
        <a:graphic>
          <a:graphicData uri="http://schemas.openxmlformats.org/drawingml/2006/table">
            <a:tbl>
              <a:tblPr/>
              <a:tblGrid>
                <a:gridCol w="2343150"/>
                <a:gridCol w="1185862"/>
                <a:gridCol w="1296988"/>
                <a:gridCol w="1192212"/>
                <a:gridCol w="1203325"/>
                <a:gridCol w="1058863"/>
              </a:tblGrid>
              <a:tr h="576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READ 180 Segments Completed</a:t>
                      </a:r>
                      <a:endParaRPr kumimoji="0" lang="en-US" sz="16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0-10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 = 287)</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11- 20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 = 112)</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21- 30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 = 30)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31- 40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 = 11)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41- 50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 = 4)</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r>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Lexile Growth </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101.2</a:t>
                      </a:r>
                      <a:endParaRPr kumimoji="0" lang="en-US" sz="1400" b="1" i="0" u="none" strike="noStrike" cap="none" normalizeH="0" baseline="0" dirty="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138.7</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106.5</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38.7</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111.2</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5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Growth in Reading Levels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(Based on Lexile Scores)</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0.9</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0.9</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0.53</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0.27</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0.9</a:t>
                      </a:r>
                      <a:endParaRPr kumimoji="0" lang="en-US" sz="1400" b="1" i="0" u="none" strike="noStrike" cap="none" normalizeH="0" baseline="0" dirty="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32244" name="Group 116"/>
          <p:cNvGraphicFramePr>
            <a:graphicFrameLocks noGrp="1"/>
          </p:cNvGraphicFramePr>
          <p:nvPr>
            <p:extLst>
              <p:ext uri="{D42A27DB-BD31-4B8C-83A1-F6EECF244321}">
                <p14:modId xmlns:p14="http://schemas.microsoft.com/office/powerpoint/2010/main" val="1228264248"/>
              </p:ext>
            </p:extLst>
          </p:nvPr>
        </p:nvGraphicFramePr>
        <p:xfrm>
          <a:off x="383975" y="3962400"/>
          <a:ext cx="8374063" cy="1806576"/>
        </p:xfrm>
        <a:graphic>
          <a:graphicData uri="http://schemas.openxmlformats.org/drawingml/2006/table">
            <a:tbl>
              <a:tblPr/>
              <a:tblGrid>
                <a:gridCol w="2303463"/>
                <a:gridCol w="936625"/>
                <a:gridCol w="936625"/>
                <a:gridCol w="1079500"/>
                <a:gridCol w="1079500"/>
                <a:gridCol w="1108075"/>
                <a:gridCol w="930275"/>
              </a:tblGrid>
              <a:tr h="647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READ 180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Total Minutes</a:t>
                      </a:r>
                      <a:endParaRPr kumimoji="0" lang="en-US" sz="16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0- 500</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 = 192)</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501-1000 (n = 159)</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1001- 1500 (n = 61)</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1501- 2000 (n = 20)</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2001- 3000 (n = 5)</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3000+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 = 1)</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r>
              <a:tr h="334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Lexile Growth </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101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125.4</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131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59.9</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-150</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Average Growth in Reading Levels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(Based on </a:t>
                      </a:r>
                      <a:r>
                        <a:rPr kumimoji="0" lang="en-US" sz="1400" b="1" i="0" u="none" strike="noStrike" cap="none" normalizeH="0" baseline="0" dirty="0" err="1" smtClean="0">
                          <a:ln>
                            <a:noFill/>
                          </a:ln>
                          <a:solidFill>
                            <a:schemeClr val="tx1"/>
                          </a:solidFill>
                          <a:effectLst/>
                          <a:latin typeface="Arial" pitchFamily="34" charset="0"/>
                          <a:cs typeface="Arial" pitchFamily="34" charset="0"/>
                        </a:rPr>
                        <a:t>Lexile</a:t>
                      </a:r>
                      <a:r>
                        <a:rPr kumimoji="0" lang="en-US" sz="1400" b="1" i="0" u="none" strike="noStrike" cap="none" normalizeH="0" baseline="0" dirty="0" smtClean="0">
                          <a:ln>
                            <a:noFill/>
                          </a:ln>
                          <a:solidFill>
                            <a:schemeClr val="tx1"/>
                          </a:solidFill>
                          <a:effectLst/>
                          <a:latin typeface="Arial" pitchFamily="34" charset="0"/>
                          <a:cs typeface="Arial" pitchFamily="34" charset="0"/>
                        </a:rPr>
                        <a:t> Scores)</a:t>
                      </a:r>
                      <a:endParaRPr kumimoji="0" lang="en-US" sz="14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0.8</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0.92</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0.38</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-1</a:t>
                      </a:r>
                      <a:endParaRPr kumimoji="0" lang="en-US" sz="1400" b="1" i="0" u="none" strike="noStrike" cap="none" normalizeH="0" baseline="0" dirty="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2239" name="Rectangle 111"/>
          <p:cNvSpPr>
            <a:spLocks noChangeArrowheads="1"/>
          </p:cNvSpPr>
          <p:nvPr/>
        </p:nvSpPr>
        <p:spPr bwMode="auto">
          <a:xfrm rot="20848973">
            <a:off x="8534" y="492543"/>
            <a:ext cx="1168397" cy="455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64450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2"/>
          <p:cNvSpPr>
            <a:spLocks noGrp="1"/>
          </p:cNvSpPr>
          <p:nvPr>
            <p:ph type="sldNum" sz="quarter" idx="10"/>
          </p:nvPr>
        </p:nvSpPr>
        <p:spPr>
          <a:xfrm>
            <a:off x="7994650" y="6245225"/>
            <a:ext cx="692150" cy="476250"/>
          </a:xfrm>
        </p:spPr>
        <p:txBody>
          <a:bodyPr/>
          <a:lstStyle/>
          <a:p>
            <a:fld id="{84700F93-E240-4FD3-84C3-1AB141F478E4}" type="slidenum">
              <a:rPr lang="en-US"/>
              <a:pPr/>
              <a:t>15</a:t>
            </a:fld>
            <a:endParaRPr lang="en-US" dirty="0"/>
          </a:p>
        </p:txBody>
      </p:sp>
      <p:sp>
        <p:nvSpPr>
          <p:cNvPr id="431106" name="Text Box 2"/>
          <p:cNvSpPr txBox="1">
            <a:spLocks noChangeArrowheads="1"/>
          </p:cNvSpPr>
          <p:nvPr/>
        </p:nvSpPr>
        <p:spPr bwMode="auto">
          <a:xfrm>
            <a:off x="914400" y="479207"/>
            <a:ext cx="7080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a:latin typeface="+mj-lt"/>
              </a:rPr>
              <a:t>Demographic Comparisons </a:t>
            </a:r>
          </a:p>
          <a:p>
            <a:pPr algn="ctr"/>
            <a:r>
              <a:rPr lang="en-US" sz="1600" b="0" dirty="0">
                <a:latin typeface="+mj-lt"/>
              </a:rPr>
              <a:t>(Students with Baseline &amp; EOY SRI/</a:t>
            </a:r>
            <a:r>
              <a:rPr lang="en-US" sz="1600" b="0" dirty="0" err="1">
                <a:latin typeface="+mj-lt"/>
              </a:rPr>
              <a:t>Lexile</a:t>
            </a:r>
            <a:r>
              <a:rPr lang="en-US" sz="1600" b="0" dirty="0">
                <a:latin typeface="+mj-lt"/>
              </a:rPr>
              <a:t> Scores 2007-08)</a:t>
            </a:r>
          </a:p>
        </p:txBody>
      </p:sp>
      <p:graphicFrame>
        <p:nvGraphicFramePr>
          <p:cNvPr id="431268" name="Group 164"/>
          <p:cNvGraphicFramePr>
            <a:graphicFrameLocks noGrp="1"/>
          </p:cNvGraphicFramePr>
          <p:nvPr>
            <p:extLst>
              <p:ext uri="{D42A27DB-BD31-4B8C-83A1-F6EECF244321}">
                <p14:modId xmlns:p14="http://schemas.microsoft.com/office/powerpoint/2010/main" val="3090426273"/>
              </p:ext>
            </p:extLst>
          </p:nvPr>
        </p:nvGraphicFramePr>
        <p:xfrm>
          <a:off x="323850" y="1600200"/>
          <a:ext cx="5111750" cy="1400810"/>
        </p:xfrm>
        <a:graphic>
          <a:graphicData uri="http://schemas.openxmlformats.org/drawingml/2006/table">
            <a:tbl>
              <a:tblPr/>
              <a:tblGrid>
                <a:gridCol w="3168650"/>
                <a:gridCol w="935038"/>
                <a:gridCol w="1008062"/>
              </a:tblGrid>
              <a:tr h="577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Gender</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Males </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(n=262)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Females (n=182)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Average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Lexile</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Growth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112.8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108.9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Growth in Reading Levels </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(Based on Lexile Scores)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31266" name="Group 162"/>
          <p:cNvGraphicFramePr>
            <a:graphicFrameLocks noGrp="1"/>
          </p:cNvGraphicFramePr>
          <p:nvPr>
            <p:extLst>
              <p:ext uri="{D42A27DB-BD31-4B8C-83A1-F6EECF244321}">
                <p14:modId xmlns:p14="http://schemas.microsoft.com/office/powerpoint/2010/main" val="1954513273"/>
              </p:ext>
            </p:extLst>
          </p:nvPr>
        </p:nvGraphicFramePr>
        <p:xfrm>
          <a:off x="323850" y="3184525"/>
          <a:ext cx="5111750" cy="1341120"/>
        </p:xfrm>
        <a:graphic>
          <a:graphicData uri="http://schemas.openxmlformats.org/drawingml/2006/table">
            <a:tbl>
              <a:tblPr/>
              <a:tblGrid>
                <a:gridCol w="3168650"/>
                <a:gridCol w="935038"/>
                <a:gridCol w="1008062"/>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Meal Status</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Yes </a:t>
                      </a: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(n=291)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 </a:t>
                      </a: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(n=153)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Lexile Growth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95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142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Growth in Reading Levels (Based on Lexile Scores)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0.75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31265" name="Group 161"/>
          <p:cNvGraphicFramePr>
            <a:graphicFrameLocks noGrp="1"/>
          </p:cNvGraphicFramePr>
          <p:nvPr>
            <p:extLst>
              <p:ext uri="{D42A27DB-BD31-4B8C-83A1-F6EECF244321}">
                <p14:modId xmlns:p14="http://schemas.microsoft.com/office/powerpoint/2010/main" val="2109631994"/>
              </p:ext>
            </p:extLst>
          </p:nvPr>
        </p:nvGraphicFramePr>
        <p:xfrm>
          <a:off x="323850" y="4697413"/>
          <a:ext cx="7416800" cy="1442086"/>
        </p:xfrm>
        <a:graphic>
          <a:graphicData uri="http://schemas.openxmlformats.org/drawingml/2006/table">
            <a:tbl>
              <a:tblPr/>
              <a:tblGrid>
                <a:gridCol w="3240088"/>
                <a:gridCol w="792162"/>
                <a:gridCol w="863600"/>
                <a:gridCol w="936625"/>
                <a:gridCol w="863600"/>
                <a:gridCol w="720725"/>
              </a:tblGrid>
              <a:tr h="503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Ethnicity</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Asian (n=53)</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Black (n=38)</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Hispanic (n=96)</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White (n=233)</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Other (n=22)</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r>
              <a:tr h="347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Lexile Growth </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99.5</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61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87.9</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123.9</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189.3</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Growth in Reading Levels (Based on Lexile Scores)</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0.71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0.47</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0.67</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1.4</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294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3"/>
          <p:cNvSpPr>
            <a:spLocks noGrp="1"/>
          </p:cNvSpPr>
          <p:nvPr>
            <p:ph type="sldNum" sz="quarter" idx="12"/>
          </p:nvPr>
        </p:nvSpPr>
        <p:spPr>
          <a:xfrm>
            <a:off x="8001000" y="6245225"/>
            <a:ext cx="685800" cy="476250"/>
          </a:xfrm>
          <a:prstGeom prst="rect">
            <a:avLst/>
          </a:prstGeom>
        </p:spPr>
        <p:txBody>
          <a:bodyPr/>
          <a:lstStyle/>
          <a:p>
            <a:fld id="{2E65EDEF-9283-476C-ADE9-22CD72B7E922}" type="slidenum">
              <a:rPr lang="en-US"/>
              <a:pPr/>
              <a:t>16</a:t>
            </a:fld>
            <a:endParaRPr lang="en-US"/>
          </a:p>
        </p:txBody>
      </p:sp>
      <p:sp>
        <p:nvSpPr>
          <p:cNvPr id="433154" name="Text Box 2"/>
          <p:cNvSpPr txBox="1">
            <a:spLocks noChangeArrowheads="1"/>
          </p:cNvSpPr>
          <p:nvPr/>
        </p:nvSpPr>
        <p:spPr bwMode="auto">
          <a:xfrm>
            <a:off x="609600" y="381000"/>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latin typeface="+mj-lt"/>
              </a:rPr>
              <a:t>Years of Teaching Compared </a:t>
            </a:r>
            <a:endParaRPr lang="en-US" sz="2800" dirty="0" smtClean="0">
              <a:latin typeface="+mj-lt"/>
            </a:endParaRPr>
          </a:p>
          <a:p>
            <a:pPr algn="ctr"/>
            <a:r>
              <a:rPr lang="en-US" sz="2800" dirty="0" smtClean="0">
                <a:latin typeface="+mj-lt"/>
              </a:rPr>
              <a:t>to </a:t>
            </a:r>
            <a:r>
              <a:rPr lang="en-US" sz="2800" dirty="0">
                <a:latin typeface="+mj-lt"/>
              </a:rPr>
              <a:t>SRI Growth</a:t>
            </a:r>
          </a:p>
          <a:p>
            <a:pPr algn="ctr"/>
            <a:r>
              <a:rPr lang="en-US" sz="1600" b="0" dirty="0">
                <a:latin typeface="+mj-lt"/>
              </a:rPr>
              <a:t>(Students with Baseline &amp; EOY SRI/</a:t>
            </a:r>
            <a:r>
              <a:rPr lang="en-US" sz="1600" b="0" dirty="0" err="1">
                <a:latin typeface="+mj-lt"/>
              </a:rPr>
              <a:t>Lexile</a:t>
            </a:r>
            <a:r>
              <a:rPr lang="en-US" sz="1600" b="0" dirty="0">
                <a:latin typeface="+mj-lt"/>
              </a:rPr>
              <a:t> Scores 2007-08)</a:t>
            </a:r>
          </a:p>
        </p:txBody>
      </p:sp>
      <p:graphicFrame>
        <p:nvGraphicFramePr>
          <p:cNvPr id="433316" name="Group 164"/>
          <p:cNvGraphicFramePr>
            <a:graphicFrameLocks noGrp="1"/>
          </p:cNvGraphicFramePr>
          <p:nvPr/>
        </p:nvGraphicFramePr>
        <p:xfrm>
          <a:off x="323850" y="1989138"/>
          <a:ext cx="8569325" cy="1774063"/>
        </p:xfrm>
        <a:graphic>
          <a:graphicData uri="http://schemas.openxmlformats.org/drawingml/2006/table">
            <a:tbl>
              <a:tblPr/>
              <a:tblGrid>
                <a:gridCol w="2232025"/>
                <a:gridCol w="1368425"/>
                <a:gridCol w="1152525"/>
                <a:gridCol w="1223963"/>
                <a:gridCol w="1439862"/>
                <a:gridCol w="1152525"/>
              </a:tblGrid>
              <a:tr h="576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Number of Years</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Teaching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 Year Or</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Less (n=90)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2- 5 Years</a:t>
                      </a:r>
                    </a:p>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(n=46)</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6-10 Years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(n=59)</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11-20 Years</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(n=13</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20+ Years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(n=59)</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Lexile Growth </a:t>
                      </a:r>
                      <a:endParaRPr kumimoji="0" lang="en-US" sz="14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54.7</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120.1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108</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139.9</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94.6</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Growth in Reading Levels (Based on Lexile Scores)</a:t>
                      </a:r>
                      <a:endParaRPr kumimoji="0" lang="en-US" sz="14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0.6</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0.9</a:t>
                      </a:r>
                      <a:endParaRPr kumimoji="0" lang="en-US" sz="1400" b="1" i="0" u="none" strike="noStrike" cap="none" normalizeH="0" baseline="0" dirty="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0.7</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1.2</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0.7</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33314" name="Group 162"/>
          <p:cNvGraphicFramePr>
            <a:graphicFrameLocks noGrp="1"/>
          </p:cNvGraphicFramePr>
          <p:nvPr/>
        </p:nvGraphicFramePr>
        <p:xfrm>
          <a:off x="323850" y="4149725"/>
          <a:ext cx="8569325" cy="1462723"/>
        </p:xfrm>
        <a:graphic>
          <a:graphicData uri="http://schemas.openxmlformats.org/drawingml/2006/table">
            <a:tbl>
              <a:tblPr/>
              <a:tblGrid>
                <a:gridCol w="3816350"/>
                <a:gridCol w="1727200"/>
                <a:gridCol w="1512888"/>
                <a:gridCol w="1512887"/>
              </a:tblGrid>
              <a:tr h="639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Number of Years Teaching READ 180</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 Year or Less (n=370)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 Years (n=37)</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3+ Years (n=37)</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99CCFF"/>
                        </a:gs>
                        <a:gs pos="100000">
                          <a:schemeClr val="accent2"/>
                        </a:gs>
                      </a:gsLst>
                      <a:lin ang="5400000" scaled="1"/>
                    </a:grad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Lexile Growth </a:t>
                      </a:r>
                      <a:endParaRPr kumimoji="0" lang="en-US" sz="14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107.8</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134.5</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121.8</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Average Growth in Reading Levels (Based on Lexile Scores)</a:t>
                      </a:r>
                      <a:endParaRPr kumimoji="0" lang="en-US" sz="14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0.9</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1</a:t>
                      </a:r>
                      <a:endParaRPr kumimoji="0" lang="en-US" sz="1400" b="1"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49897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ITS, DTZ – huh</a:t>
            </a:r>
            <a:r>
              <a:rPr lang="en-US" sz="4800" dirty="0" smtClean="0"/>
              <a:t>?</a:t>
            </a:r>
            <a:endParaRPr lang="en-US" sz="4800"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EC7F49B5-2AEE-4890-8CB1-F377B0DB0A58}" type="slidenum">
              <a:rPr lang="en-US" smtClean="0"/>
              <a:t>17</a:t>
            </a:fld>
            <a:endParaRPr lang="en-US"/>
          </a:p>
        </p:txBody>
      </p:sp>
    </p:spTree>
    <p:extLst>
      <p:ext uri="{BB962C8B-B14F-4D97-AF65-F5344CB8AC3E}">
        <p14:creationId xmlns:p14="http://schemas.microsoft.com/office/powerpoint/2010/main" val="112363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3600" dirty="0" smtClean="0"/>
              <a:t>Interactive Teaching System (ITS)</a:t>
            </a:r>
            <a:endParaRPr lang="en-US" sz="3600" dirty="0"/>
          </a:p>
        </p:txBody>
      </p:sp>
      <p:sp>
        <p:nvSpPr>
          <p:cNvPr id="3" name="Slide Number Placeholder 2"/>
          <p:cNvSpPr>
            <a:spLocks noGrp="1"/>
          </p:cNvSpPr>
          <p:nvPr>
            <p:ph type="sldNum" sz="quarter" idx="11"/>
          </p:nvPr>
        </p:nvSpPr>
        <p:spPr/>
        <p:txBody>
          <a:bodyPr/>
          <a:lstStyle/>
          <a:p>
            <a:fld id="{EC7F49B5-2AEE-4890-8CB1-F377B0DB0A58}" type="slidenum">
              <a:rPr lang="en-US" smtClean="0"/>
              <a:t>18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962400" cy="3123142"/>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667000"/>
            <a:ext cx="4326118" cy="3597588"/>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1510645"/>
            <a:ext cx="4114800" cy="830997"/>
          </a:xfrm>
          <a:prstGeom prst="rect">
            <a:avLst/>
          </a:prstGeom>
          <a:noFill/>
        </p:spPr>
        <p:txBody>
          <a:bodyPr wrap="square" rtlCol="0">
            <a:spAutoFit/>
          </a:bodyPr>
          <a:lstStyle/>
          <a:p>
            <a:r>
              <a:rPr lang="en-US" sz="1600" dirty="0" smtClean="0">
                <a:hlinkClick r:id="rId4"/>
              </a:rPr>
              <a:t>http://education.scholastic.com/its/r180</a:t>
            </a:r>
            <a:endParaRPr lang="en-US" sz="1600" dirty="0" smtClean="0"/>
          </a:p>
          <a:p>
            <a:endParaRPr lang="en-US" sz="1600" dirty="0"/>
          </a:p>
          <a:p>
            <a:endParaRPr lang="en-US" sz="1600" dirty="0"/>
          </a:p>
        </p:txBody>
      </p:sp>
      <p:sp>
        <p:nvSpPr>
          <p:cNvPr id="5" name="TextBox 4"/>
          <p:cNvSpPr txBox="1"/>
          <p:nvPr/>
        </p:nvSpPr>
        <p:spPr>
          <a:xfrm>
            <a:off x="664590" y="5105400"/>
            <a:ext cx="2383410"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smtClean="0"/>
              <a:t>The READ 180 Teacher Shared Space is a great resource too!</a:t>
            </a:r>
            <a:endParaRPr lang="en-US" sz="2000" dirty="0"/>
          </a:p>
        </p:txBody>
      </p:sp>
    </p:spTree>
    <p:extLst>
      <p:ext uri="{BB962C8B-B14F-4D97-AF65-F5344CB8AC3E}">
        <p14:creationId xmlns:p14="http://schemas.microsoft.com/office/powerpoint/2010/main" val="138685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Digital Training Zone (DTZ)</a:t>
            </a:r>
            <a:endParaRPr lang="en-US" sz="4000" dirty="0"/>
          </a:p>
        </p:txBody>
      </p:sp>
      <p:sp>
        <p:nvSpPr>
          <p:cNvPr id="3" name="Slide Number Placeholder 2"/>
          <p:cNvSpPr>
            <a:spLocks noGrp="1"/>
          </p:cNvSpPr>
          <p:nvPr>
            <p:ph type="sldNum" sz="quarter" idx="11"/>
          </p:nvPr>
        </p:nvSpPr>
        <p:spPr/>
        <p:txBody>
          <a:bodyPr/>
          <a:lstStyle/>
          <a:p>
            <a:fld id="{EC7F49B5-2AEE-4890-8CB1-F377B0DB0A58}" type="slidenum">
              <a:rPr lang="en-US" smtClean="0"/>
              <a:t>19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790403" cy="211455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33800" y="1504361"/>
            <a:ext cx="4805313" cy="923330"/>
          </a:xfrm>
          <a:prstGeom prst="rect">
            <a:avLst/>
          </a:prstGeom>
        </p:spPr>
        <p:txBody>
          <a:bodyPr wrap="square">
            <a:spAutoFit/>
          </a:bodyPr>
          <a:lstStyle/>
          <a:p>
            <a:r>
              <a:rPr lang="en-US" dirty="0">
                <a:hlinkClick r:id="rId3"/>
              </a:rPr>
              <a:t>http://</a:t>
            </a:r>
            <a:r>
              <a:rPr lang="en-US" dirty="0" smtClean="0">
                <a:hlinkClick r:id="rId3"/>
              </a:rPr>
              <a:t>teacher.scholastic.com/products/edservicesondemand/digitaltrainingzone.asp</a:t>
            </a:r>
            <a:endParaRPr lang="en-US" dirty="0" smtClean="0"/>
          </a:p>
          <a:p>
            <a:endParaRPr 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480" y="2895600"/>
            <a:ext cx="4953853" cy="358140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03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Welcome</a:t>
            </a:r>
            <a:endParaRPr lang="en-US" sz="4800"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3200" dirty="0" smtClean="0"/>
              <a:t>READ 180 Mix and Mingle Bingo </a:t>
            </a:r>
          </a:p>
          <a:p>
            <a:pPr marL="0" indent="0">
              <a:buNone/>
            </a:pPr>
            <a:endParaRPr lang="en-US" sz="3200" dirty="0"/>
          </a:p>
          <a:p>
            <a:r>
              <a:rPr lang="en-US" sz="3200" dirty="0" smtClean="0"/>
              <a:t>Get up and move around the room!</a:t>
            </a:r>
          </a:p>
          <a:p>
            <a:r>
              <a:rPr lang="en-US" sz="3200" dirty="0" smtClean="0"/>
              <a:t>Find a buddy who fits the description in a box.</a:t>
            </a:r>
          </a:p>
          <a:p>
            <a:r>
              <a:rPr lang="en-US" sz="3200" dirty="0" smtClean="0"/>
              <a:t>Have your buddy initial the box.</a:t>
            </a:r>
          </a:p>
          <a:p>
            <a:r>
              <a:rPr lang="en-US" sz="3200" dirty="0" smtClean="0"/>
              <a:t>Move on to another buddy . . .</a:t>
            </a:r>
          </a:p>
          <a:p>
            <a:r>
              <a:rPr lang="en-US" sz="3200" i="1" dirty="0" smtClean="0"/>
              <a:t>Competitive?  </a:t>
            </a:r>
            <a:r>
              <a:rPr lang="en-US" sz="3200" dirty="0" smtClean="0"/>
              <a:t>How many buddies can you get to initial your Bingo card in 15 minutes?  </a:t>
            </a:r>
            <a:endParaRPr lang="en-US" sz="3200" dirty="0"/>
          </a:p>
        </p:txBody>
      </p:sp>
      <p:sp>
        <p:nvSpPr>
          <p:cNvPr id="5" name="Slide Number Placeholder 4"/>
          <p:cNvSpPr>
            <a:spLocks noGrp="1"/>
          </p:cNvSpPr>
          <p:nvPr>
            <p:ph type="sldNum" sz="quarter" idx="15"/>
          </p:nvPr>
        </p:nvSpPr>
        <p:spPr/>
        <p:txBody>
          <a:bodyPr/>
          <a:lstStyle/>
          <a:p>
            <a:fld id="{EC7F49B5-2AEE-4890-8CB1-F377B0DB0A58}" type="slidenum">
              <a:rPr lang="en-US" smtClean="0"/>
              <a:t>2</a:t>
            </a:fld>
            <a:endParaRPr lang="en-US"/>
          </a:p>
        </p:txBody>
      </p:sp>
      <p:pic>
        <p:nvPicPr>
          <p:cNvPr id="2051" name="Picture 3" descr="C:\Documents and Settings\08269\Local Settings\Temporary Internet Files\Content.IE5\LZAR8M8Y\MP9102164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04800"/>
            <a:ext cx="1504950" cy="2006600"/>
          </a:xfrm>
          <a:prstGeom prst="rect">
            <a:avLst/>
          </a:prstGeom>
          <a:noFill/>
          <a:ln>
            <a:solidFill>
              <a:schemeClr val="accent1">
                <a:lumMod val="75000"/>
              </a:schemeClr>
            </a:solid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26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First Three Weeks</a:t>
            </a:r>
            <a:endParaRPr lang="en-US" sz="4400" dirty="0"/>
          </a:p>
        </p:txBody>
      </p:sp>
      <p:sp>
        <p:nvSpPr>
          <p:cNvPr id="5" name="Text Placeholder 4"/>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EC7F49B5-2AEE-4890-8CB1-F377B0DB0A58}" type="slidenum">
              <a:rPr lang="en-US" smtClean="0"/>
              <a:t>20</a:t>
            </a:fld>
            <a:endParaRPr lang="en-US"/>
          </a:p>
        </p:txBody>
      </p:sp>
    </p:spTree>
    <p:extLst>
      <p:ext uri="{BB962C8B-B14F-4D97-AF65-F5344CB8AC3E}">
        <p14:creationId xmlns:p14="http://schemas.microsoft.com/office/powerpoint/2010/main" val="3013599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First Three Weeks</a:t>
            </a:r>
            <a:endParaRPr lang="en-US" sz="4400" dirty="0"/>
          </a:p>
        </p:txBody>
      </p:sp>
      <p:sp>
        <p:nvSpPr>
          <p:cNvPr id="6" name="Content Placeholder 5"/>
          <p:cNvSpPr>
            <a:spLocks noGrp="1"/>
          </p:cNvSpPr>
          <p:nvPr>
            <p:ph sz="quarter" idx="1"/>
          </p:nvPr>
        </p:nvSpPr>
        <p:spPr/>
        <p:txBody>
          <a:bodyPr>
            <a:normAutofit lnSpcReduction="10000"/>
          </a:bodyPr>
          <a:lstStyle/>
          <a:p>
            <a:r>
              <a:rPr lang="en-US" dirty="0" smtClean="0"/>
              <a:t>Why wait to start?</a:t>
            </a:r>
          </a:p>
          <a:p>
            <a:r>
              <a:rPr lang="en-US" dirty="0" smtClean="0"/>
              <a:t>Why start with the </a:t>
            </a:r>
            <a:r>
              <a:rPr lang="en-US" i="1" dirty="0" smtClean="0"/>
              <a:t>First Three Weeks</a:t>
            </a:r>
            <a:r>
              <a:rPr lang="en-US" dirty="0" smtClean="0"/>
              <a:t>?</a:t>
            </a:r>
          </a:p>
          <a:p>
            <a:r>
              <a:rPr lang="en-US" dirty="0" smtClean="0"/>
              <a:t>Supplementing the </a:t>
            </a:r>
            <a:r>
              <a:rPr lang="en-US" i="1" dirty="0" smtClean="0"/>
              <a:t>First Three Weeks</a:t>
            </a:r>
          </a:p>
          <a:p>
            <a:pPr lvl="1"/>
            <a:r>
              <a:rPr lang="en-US" sz="2400" dirty="0" smtClean="0"/>
              <a:t>Deeper Look at Writing</a:t>
            </a:r>
          </a:p>
          <a:p>
            <a:pPr lvl="1"/>
            <a:endParaRPr lang="en-US" sz="2500" dirty="0" smtClean="0"/>
          </a:p>
          <a:p>
            <a:pPr lvl="1"/>
            <a:endParaRPr lang="en-US" sz="2500" dirty="0" smtClean="0"/>
          </a:p>
          <a:p>
            <a:pPr lvl="1"/>
            <a:endParaRPr lang="en-US" sz="2500" dirty="0" smtClean="0"/>
          </a:p>
          <a:p>
            <a:pPr lvl="1"/>
            <a:endParaRPr lang="en-US" sz="2500" dirty="0"/>
          </a:p>
          <a:p>
            <a:pPr lvl="1"/>
            <a:endParaRPr lang="en-US" sz="2500" dirty="0"/>
          </a:p>
          <a:p>
            <a:pPr marL="365760" lvl="1" indent="0" algn="ctr">
              <a:buNone/>
            </a:pPr>
            <a:r>
              <a:rPr lang="en-US" sz="2800" dirty="0" smtClean="0"/>
              <a:t>“I supplement the </a:t>
            </a:r>
            <a:r>
              <a:rPr lang="en-US" sz="2800" i="1" dirty="0" smtClean="0"/>
              <a:t>First Three Weeks </a:t>
            </a:r>
            <a:r>
              <a:rPr lang="en-US" sz="2800" dirty="0" smtClean="0"/>
              <a:t>by ____________________________”</a:t>
            </a:r>
            <a:endParaRPr lang="en-US" sz="2500" dirty="0" smtClean="0"/>
          </a:p>
          <a:p>
            <a:pPr lvl="1"/>
            <a:endParaRPr lang="en-US" sz="2200" dirty="0" smtClean="0"/>
          </a:p>
        </p:txBody>
      </p:sp>
      <p:sp>
        <p:nvSpPr>
          <p:cNvPr id="4" name="Slide Number Placeholder 3"/>
          <p:cNvSpPr>
            <a:spLocks noGrp="1"/>
          </p:cNvSpPr>
          <p:nvPr>
            <p:ph type="sldNum" sz="quarter" idx="15"/>
          </p:nvPr>
        </p:nvSpPr>
        <p:spPr/>
        <p:txBody>
          <a:bodyPr/>
          <a:lstStyle/>
          <a:p>
            <a:fld id="{EC7F49B5-2AEE-4890-8CB1-F377B0DB0A58}" type="slidenum">
              <a:rPr lang="en-US" smtClean="0"/>
              <a:t>21</a:t>
            </a:fld>
            <a:endParaRPr lang="en-US"/>
          </a:p>
        </p:txBody>
      </p:sp>
      <p:pic>
        <p:nvPicPr>
          <p:cNvPr id="8195" name="Picture 3" descr="C:\Documents and Settings\08269\Local Settings\Temporary Internet Files\Content.IE5\Q1WNNXE6\MP9004485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429000"/>
            <a:ext cx="2732988" cy="17096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574871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Last Three Weeks</a:t>
            </a:r>
            <a:endParaRPr lang="en-US" sz="4000" dirty="0"/>
          </a:p>
        </p:txBody>
      </p:sp>
      <p:sp>
        <p:nvSpPr>
          <p:cNvPr id="4" name="Slide Number Placeholder 3"/>
          <p:cNvSpPr>
            <a:spLocks noGrp="1"/>
          </p:cNvSpPr>
          <p:nvPr>
            <p:ph type="sldNum" sz="quarter" idx="15"/>
          </p:nvPr>
        </p:nvSpPr>
        <p:spPr/>
        <p:txBody>
          <a:bodyPr/>
          <a:lstStyle/>
          <a:p>
            <a:fld id="{EC7F49B5-2AEE-4890-8CB1-F377B0DB0A58}" type="slidenum">
              <a:rPr lang="en-US" smtClean="0"/>
              <a:t>22</a:t>
            </a:fld>
            <a:endParaRPr lang="en-US"/>
          </a:p>
        </p:txBody>
      </p:sp>
      <p:pic>
        <p:nvPicPr>
          <p:cNvPr id="5123" name="Picture 3" descr="C:\Documents and Settings\08269\Local Settings\Temporary Internet Files\Content.IE5\A3PGMCGO\MC9004463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6357" y="3082899"/>
            <a:ext cx="691286" cy="6922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ocuments and Settings\08269\Local Settings\Temporary Internet Files\Content.IE5\A3PGMCGO\MC9004463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6357" y="3082899"/>
            <a:ext cx="691286" cy="69220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Documents and Settings\08269\Local Settings\Temporary Internet Files\Content.IE5\A3PGMCGO\MC90044632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978" y="2133600"/>
            <a:ext cx="3546043" cy="35507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98978" y="5867400"/>
            <a:ext cx="381000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800" i="1" dirty="0" smtClean="0"/>
              <a:t>Possibilities . . . ?</a:t>
            </a:r>
            <a:endParaRPr lang="en-US" sz="2800" i="1" dirty="0"/>
          </a:p>
        </p:txBody>
      </p:sp>
    </p:spTree>
    <p:extLst>
      <p:ext uri="{BB962C8B-B14F-4D97-AF65-F5344CB8AC3E}">
        <p14:creationId xmlns:p14="http://schemas.microsoft.com/office/powerpoint/2010/main" val="3041977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Using Multiple Measures</a:t>
            </a:r>
            <a:endParaRPr lang="en-US" sz="4400"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C7F49B5-2AEE-4890-8CB1-F377B0DB0A58}" type="slidenum">
              <a:rPr lang="en-US" smtClean="0"/>
              <a:t>23</a:t>
            </a:fld>
            <a:endParaRPr lang="en-US"/>
          </a:p>
        </p:txBody>
      </p:sp>
    </p:spTree>
    <p:extLst>
      <p:ext uri="{BB962C8B-B14F-4D97-AF65-F5344CB8AC3E}">
        <p14:creationId xmlns:p14="http://schemas.microsoft.com/office/powerpoint/2010/main" val="3494206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Multiple Measures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63545707"/>
              </p:ext>
            </p:extLst>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EC7F49B5-2AEE-4890-8CB1-F377B0DB0A58}" type="slidenum">
              <a:rPr lang="en-US" smtClean="0"/>
              <a:t>24</a:t>
            </a:fld>
            <a:endParaRPr lang="en-US"/>
          </a:p>
        </p:txBody>
      </p:sp>
    </p:spTree>
    <p:extLst>
      <p:ext uri="{BB962C8B-B14F-4D97-AF65-F5344CB8AC3E}">
        <p14:creationId xmlns:p14="http://schemas.microsoft.com/office/powerpoint/2010/main" val="2961243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Entrance &amp; Exit Criteria</a:t>
            </a:r>
            <a:endParaRPr lang="en-US" sz="3600" dirty="0"/>
          </a:p>
        </p:txBody>
      </p:sp>
      <p:sp>
        <p:nvSpPr>
          <p:cNvPr id="4" name="Slide Number Placeholder 3"/>
          <p:cNvSpPr>
            <a:spLocks noGrp="1"/>
          </p:cNvSpPr>
          <p:nvPr>
            <p:ph type="sldNum" sz="quarter" idx="11"/>
          </p:nvPr>
        </p:nvSpPr>
        <p:spPr/>
        <p:txBody>
          <a:bodyPr/>
          <a:lstStyle/>
          <a:p>
            <a:fld id="{EC7F49B5-2AEE-4890-8CB1-F377B0DB0A58}" type="slidenum">
              <a:rPr lang="en-US" smtClean="0"/>
              <a:t>25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5105400" cy="6625189"/>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941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Lexile</a:t>
            </a:r>
            <a:r>
              <a:rPr lang="en-US" dirty="0" smtClean="0"/>
              <a:t> Scores &amp; Grade Levels</a:t>
            </a:r>
            <a:endParaRPr lang="en-US" dirty="0"/>
          </a:p>
        </p:txBody>
      </p:sp>
      <p:graphicFrame>
        <p:nvGraphicFramePr>
          <p:cNvPr id="395349" name="Group 85"/>
          <p:cNvGraphicFramePr>
            <a:graphicFrameLocks noGrp="1"/>
          </p:cNvGraphicFramePr>
          <p:nvPr>
            <p:ph idx="4294967295"/>
            <p:extLst>
              <p:ext uri="{D42A27DB-BD31-4B8C-83A1-F6EECF244321}">
                <p14:modId xmlns:p14="http://schemas.microsoft.com/office/powerpoint/2010/main" val="3424939132"/>
              </p:ext>
            </p:extLst>
          </p:nvPr>
        </p:nvGraphicFramePr>
        <p:xfrm>
          <a:off x="1295400" y="1570202"/>
          <a:ext cx="6248400" cy="5044911"/>
        </p:xfrm>
        <a:graphic>
          <a:graphicData uri="http://schemas.openxmlformats.org/drawingml/2006/table">
            <a:tbl>
              <a:tblPr/>
              <a:tblGrid>
                <a:gridCol w="847222"/>
                <a:gridCol w="1079368"/>
                <a:gridCol w="1249680"/>
                <a:gridCol w="1510030"/>
                <a:gridCol w="1562100"/>
              </a:tblGrid>
              <a:tr h="649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Grade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At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Proficient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Advanced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BR</a:t>
                      </a:r>
                      <a:r>
                        <a:rPr kumimoji="0" lang="en-US" sz="18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300-600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350-599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600-900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450-699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700-1000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500-849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800-1050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550-849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850-1100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600-899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900-1150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650-999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1000-1200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750-1024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1025-1250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800-1049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1050-1300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1301+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5347" name="Text Box 83"/>
          <p:cNvSpPr txBox="1">
            <a:spLocks noChangeArrowheads="1"/>
          </p:cNvSpPr>
          <p:nvPr/>
        </p:nvSpPr>
        <p:spPr bwMode="auto">
          <a:xfrm>
            <a:off x="1447800" y="62484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b="0">
              <a:latin typeface="Verdana" pitchFamily="34" charset="0"/>
              <a:cs typeface="Arial" charset="0"/>
            </a:endParaRPr>
          </a:p>
        </p:txBody>
      </p:sp>
      <p:sp>
        <p:nvSpPr>
          <p:cNvPr id="3" name="Slide Number Placeholder 2"/>
          <p:cNvSpPr>
            <a:spLocks noGrp="1"/>
          </p:cNvSpPr>
          <p:nvPr>
            <p:ph type="sldNum" sz="quarter" idx="11"/>
          </p:nvPr>
        </p:nvSpPr>
        <p:spPr/>
        <p:txBody>
          <a:bodyPr/>
          <a:lstStyle/>
          <a:p>
            <a:fld id="{EC7F49B5-2AEE-4890-8CB1-F377B0DB0A58}" type="slidenum">
              <a:rPr lang="en-US" smtClean="0"/>
              <a:t>26</a:t>
            </a:fld>
            <a:endParaRPr lang="en-US"/>
          </a:p>
        </p:txBody>
      </p:sp>
    </p:spTree>
    <p:extLst>
      <p:ext uri="{BB962C8B-B14F-4D97-AF65-F5344CB8AC3E}">
        <p14:creationId xmlns:p14="http://schemas.microsoft.com/office/powerpoint/2010/main" val="1196492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descr="newlexi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idx="4294967295"/>
          </p:nvPr>
        </p:nvSpPr>
        <p:spPr>
          <a:xfrm>
            <a:off x="1598612" y="533400"/>
            <a:ext cx="5943600" cy="863600"/>
          </a:xfrm>
        </p:spPr>
        <p:txBody>
          <a:bodyPr>
            <a:normAutofit/>
          </a:bodyPr>
          <a:lstStyle/>
          <a:p>
            <a:r>
              <a:rPr lang="en-US" sz="2400" dirty="0">
                <a:solidFill>
                  <a:schemeClr val="bg1"/>
                </a:solidFill>
                <a:effectLst>
                  <a:outerShdw blurRad="38100" dist="38100" dir="2700000" algn="tl">
                    <a:srgbClr val="C0C0C0"/>
                  </a:outerShdw>
                </a:effectLst>
              </a:rPr>
              <a:t>On-the Job </a:t>
            </a:r>
            <a:r>
              <a:rPr lang="en-US" sz="2400" dirty="0" err="1">
                <a:solidFill>
                  <a:schemeClr val="bg1"/>
                </a:solidFill>
                <a:effectLst>
                  <a:outerShdw blurRad="38100" dist="38100" dir="2700000" algn="tl">
                    <a:srgbClr val="C0C0C0"/>
                  </a:outerShdw>
                </a:effectLst>
              </a:rPr>
              <a:t>Lexile</a:t>
            </a:r>
            <a:r>
              <a:rPr lang="en-US" sz="2400" dirty="0">
                <a:solidFill>
                  <a:schemeClr val="bg1"/>
                </a:solidFill>
                <a:effectLst>
                  <a:outerShdw blurRad="38100" dist="38100" dir="2700000" algn="tl">
                    <a:srgbClr val="C0C0C0"/>
                  </a:outerShdw>
                </a:effectLst>
              </a:rPr>
              <a:t> Requirements</a:t>
            </a:r>
            <a:br>
              <a:rPr lang="en-US" sz="2400" dirty="0">
                <a:solidFill>
                  <a:schemeClr val="bg1"/>
                </a:solidFill>
                <a:effectLst>
                  <a:outerShdw blurRad="38100" dist="38100" dir="2700000" algn="tl">
                    <a:srgbClr val="C0C0C0"/>
                  </a:outerShdw>
                </a:effectLst>
              </a:rPr>
            </a:br>
            <a:r>
              <a:rPr lang="en-US" sz="2400" dirty="0">
                <a:solidFill>
                  <a:schemeClr val="bg1"/>
                </a:solidFill>
                <a:effectLst>
                  <a:outerShdw blurRad="38100" dist="38100" dir="2700000" algn="tl">
                    <a:srgbClr val="C0C0C0"/>
                  </a:outerShdw>
                </a:effectLst>
              </a:rPr>
              <a:t>National Adult Literacy Study</a:t>
            </a:r>
          </a:p>
        </p:txBody>
      </p:sp>
      <p:sp>
        <p:nvSpPr>
          <p:cNvPr id="48132" name="Oval 4"/>
          <p:cNvSpPr>
            <a:spLocks/>
          </p:cNvSpPr>
          <p:nvPr/>
        </p:nvSpPr>
        <p:spPr bwMode="auto">
          <a:xfrm>
            <a:off x="1447800" y="5257800"/>
            <a:ext cx="2133600" cy="990600"/>
          </a:xfrm>
          <a:prstGeom prst="ellipse">
            <a:avLst/>
          </a:prstGeom>
          <a:noFill/>
          <a:ln w="50800">
            <a:solidFill>
              <a:srgbClr val="FF2110"/>
            </a:solidFill>
            <a:round/>
            <a:headEnd/>
            <a:tailEnd/>
          </a:ln>
          <a:effectLst>
            <a:outerShdw dist="35921" dir="2700000" algn="ctr" rotWithShape="0">
              <a:schemeClr val="tx1"/>
            </a:outerShdw>
          </a:effectLst>
        </p:spPr>
        <p:txBody>
          <a:bodyPr wrap="none" anchor="ctr"/>
          <a:lstStyle/>
          <a:p>
            <a:pPr algn="l" fontAlgn="auto">
              <a:spcBef>
                <a:spcPts val="0"/>
              </a:spcBef>
              <a:spcAft>
                <a:spcPts val="0"/>
              </a:spcAft>
              <a:defRPr/>
            </a:pPr>
            <a:endParaRPr lang="en-US" b="0">
              <a:latin typeface="+mn-lt"/>
            </a:endParaRPr>
          </a:p>
        </p:txBody>
      </p:sp>
      <p:sp>
        <p:nvSpPr>
          <p:cNvPr id="397317" name="Rectangle 5"/>
          <p:cNvSpPr>
            <a:spLocks noChangeArrowheads="1"/>
          </p:cNvSpPr>
          <p:nvPr/>
        </p:nvSpPr>
        <p:spPr bwMode="auto">
          <a:xfrm>
            <a:off x="2133600" y="1447800"/>
            <a:ext cx="3816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dirty="0">
                <a:solidFill>
                  <a:schemeClr val="bg1"/>
                </a:solidFill>
                <a:latin typeface="+mj-lt"/>
                <a:cs typeface="Arial" charset="0"/>
              </a:rPr>
              <a:t>Joyce and Showers (1996)</a:t>
            </a:r>
          </a:p>
          <a:p>
            <a:pPr algn="l"/>
            <a:r>
              <a:rPr lang="en-US" sz="1600" i="1" dirty="0">
                <a:solidFill>
                  <a:schemeClr val="bg1"/>
                </a:solidFill>
                <a:latin typeface="+mj-lt"/>
                <a:cs typeface="Arial" charset="0"/>
              </a:rPr>
              <a:t>Student Achievement </a:t>
            </a:r>
          </a:p>
          <a:p>
            <a:pPr algn="l"/>
            <a:r>
              <a:rPr lang="en-US" sz="1600" i="1" dirty="0">
                <a:solidFill>
                  <a:schemeClr val="bg1"/>
                </a:solidFill>
                <a:latin typeface="+mj-lt"/>
                <a:cs typeface="Arial" charset="0"/>
              </a:rPr>
              <a:t>Through Staff Development</a:t>
            </a:r>
          </a:p>
        </p:txBody>
      </p:sp>
      <p:sp>
        <p:nvSpPr>
          <p:cNvPr id="397318" name="Oval 6"/>
          <p:cNvSpPr>
            <a:spLocks noChangeArrowheads="1"/>
          </p:cNvSpPr>
          <p:nvPr/>
        </p:nvSpPr>
        <p:spPr bwMode="auto">
          <a:xfrm>
            <a:off x="7164388" y="836613"/>
            <a:ext cx="287337" cy="431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EC7F49B5-2AEE-4890-8CB1-F377B0DB0A58}" type="slidenum">
              <a:rPr lang="en-US" smtClean="0"/>
              <a:t>27</a:t>
            </a:fld>
            <a:endParaRPr lang="en-US"/>
          </a:p>
        </p:txBody>
      </p:sp>
    </p:spTree>
    <p:extLst>
      <p:ext uri="{BB962C8B-B14F-4D97-AF65-F5344CB8AC3E}">
        <p14:creationId xmlns:p14="http://schemas.microsoft.com/office/powerpoint/2010/main" val="2664079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smtClean="0"/>
              <a:t>SAM Reports</a:t>
            </a:r>
            <a:endParaRPr lang="en-US" sz="4800" dirty="0"/>
          </a:p>
        </p:txBody>
      </p:sp>
      <p:sp>
        <p:nvSpPr>
          <p:cNvPr id="4" name="Content Placeholder 3"/>
          <p:cNvSpPr>
            <a:spLocks noGrp="1"/>
          </p:cNvSpPr>
          <p:nvPr>
            <p:ph sz="quarter" idx="1"/>
          </p:nvPr>
        </p:nvSpPr>
        <p:spPr>
          <a:xfrm>
            <a:off x="457200" y="1600200"/>
            <a:ext cx="5029200" cy="4953000"/>
          </a:xfrm>
        </p:spPr>
        <p:txBody>
          <a:bodyPr>
            <a:normAutofit fontScale="92500" lnSpcReduction="20000"/>
          </a:bodyPr>
          <a:lstStyle/>
          <a:p>
            <a:pPr lvl="0"/>
            <a:r>
              <a:rPr lang="en-US" dirty="0"/>
              <a:t>READ 180 Reading Progress </a:t>
            </a:r>
            <a:r>
              <a:rPr lang="en-US" dirty="0" smtClean="0"/>
              <a:t>Report</a:t>
            </a:r>
          </a:p>
          <a:p>
            <a:pPr lvl="1"/>
            <a:r>
              <a:rPr lang="en-US" dirty="0" smtClean="0"/>
              <a:t>Are there usage patterns and correlations between time and performance data?</a:t>
            </a:r>
            <a:endParaRPr lang="en-US" dirty="0"/>
          </a:p>
          <a:p>
            <a:pPr lvl="0"/>
            <a:r>
              <a:rPr lang="en-US" dirty="0"/>
              <a:t>Reading Counts Reading Progress </a:t>
            </a:r>
            <a:r>
              <a:rPr lang="en-US" dirty="0" smtClean="0"/>
              <a:t>Report</a:t>
            </a:r>
          </a:p>
          <a:p>
            <a:pPr lvl="1"/>
            <a:r>
              <a:rPr lang="en-US" dirty="0" smtClean="0"/>
              <a:t>Are there incentives or ways to help students monitor their progress based on this report?  Is there a need for reading groups based on this report?</a:t>
            </a:r>
            <a:endParaRPr lang="en-US" dirty="0"/>
          </a:p>
          <a:p>
            <a:pPr lvl="0"/>
            <a:r>
              <a:rPr lang="en-US" dirty="0"/>
              <a:t>SRI Growth </a:t>
            </a:r>
            <a:r>
              <a:rPr lang="en-US" dirty="0" smtClean="0"/>
              <a:t>Report</a:t>
            </a:r>
          </a:p>
          <a:p>
            <a:pPr lvl="1"/>
            <a:r>
              <a:rPr lang="en-US" dirty="0" smtClean="0"/>
              <a:t>Are students making significant growth in the program?  What interventions or support are needed for students?  What incentives and motivation is needed?</a:t>
            </a:r>
          </a:p>
        </p:txBody>
      </p:sp>
      <p:sp>
        <p:nvSpPr>
          <p:cNvPr id="2" name="Slide Number Placeholder 1"/>
          <p:cNvSpPr>
            <a:spLocks noGrp="1"/>
          </p:cNvSpPr>
          <p:nvPr>
            <p:ph type="sldNum" sz="quarter" idx="15"/>
          </p:nvPr>
        </p:nvSpPr>
        <p:spPr/>
        <p:txBody>
          <a:bodyPr/>
          <a:lstStyle/>
          <a:p>
            <a:fld id="{EC7F49B5-2AEE-4890-8CB1-F377B0DB0A58}" type="slidenum">
              <a:rPr lang="en-US" smtClean="0"/>
              <a:t>28</a:t>
            </a:fld>
            <a:endParaRPr lang="en-US"/>
          </a:p>
        </p:txBody>
      </p:sp>
      <p:sp>
        <p:nvSpPr>
          <p:cNvPr id="5" name="Rectangle 4"/>
          <p:cNvSpPr/>
          <p:nvPr/>
        </p:nvSpPr>
        <p:spPr>
          <a:xfrm>
            <a:off x="5774356" y="4191000"/>
            <a:ext cx="2633172" cy="132343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i="1" dirty="0" smtClean="0"/>
              <a:t>If time allows:</a:t>
            </a:r>
          </a:p>
          <a:p>
            <a:r>
              <a:rPr lang="en-US" sz="2000" dirty="0" smtClean="0"/>
              <a:t>In </a:t>
            </a:r>
            <a:r>
              <a:rPr lang="en-US" sz="2000" dirty="0"/>
              <a:t>your group, share out </a:t>
            </a:r>
            <a:r>
              <a:rPr lang="en-US" sz="2000" dirty="0" smtClean="0"/>
              <a:t>your grading practices . . .</a:t>
            </a:r>
            <a:endParaRPr lang="en-US" sz="2000" dirty="0"/>
          </a:p>
        </p:txBody>
      </p:sp>
      <p:sp>
        <p:nvSpPr>
          <p:cNvPr id="6" name="TextBox 5"/>
          <p:cNvSpPr txBox="1"/>
          <p:nvPr/>
        </p:nvSpPr>
        <p:spPr>
          <a:xfrm>
            <a:off x="5774356" y="1658754"/>
            <a:ext cx="2633172" cy="224676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Font typeface="Arial" pitchFamily="34" charset="0"/>
              <a:buChar char="•"/>
            </a:pPr>
            <a:r>
              <a:rPr lang="en-US" sz="2000" dirty="0"/>
              <a:t>Take a look at your reports.  </a:t>
            </a:r>
          </a:p>
          <a:p>
            <a:pPr marL="342900" indent="-342900">
              <a:buFont typeface="Arial" pitchFamily="34" charset="0"/>
              <a:buChar char="•"/>
            </a:pPr>
            <a:r>
              <a:rPr lang="en-US" sz="2000" dirty="0"/>
              <a:t>Work with your group to unpack these questions.  </a:t>
            </a:r>
          </a:p>
          <a:p>
            <a:pPr marL="342900" indent="-342900">
              <a:buFont typeface="Arial" pitchFamily="34" charset="0"/>
              <a:buChar char="•"/>
            </a:pPr>
            <a:r>
              <a:rPr lang="en-US" sz="2000" dirty="0"/>
              <a:t>What questions do you have</a:t>
            </a:r>
            <a:r>
              <a:rPr lang="en-US" sz="2000" dirty="0" smtClean="0"/>
              <a:t>?</a:t>
            </a:r>
            <a:endParaRPr lang="en-US" sz="2000" dirty="0"/>
          </a:p>
        </p:txBody>
      </p:sp>
    </p:spTree>
    <p:extLst>
      <p:ext uri="{BB962C8B-B14F-4D97-AF65-F5344CB8AC3E}">
        <p14:creationId xmlns:p14="http://schemas.microsoft.com/office/powerpoint/2010/main" val="1795400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Fortune Cookie Share-out</a:t>
            </a:r>
            <a:endParaRPr lang="en-US" sz="4000" dirty="0"/>
          </a:p>
        </p:txBody>
      </p:sp>
      <p:sp>
        <p:nvSpPr>
          <p:cNvPr id="3" name="Content Placeholder 2"/>
          <p:cNvSpPr>
            <a:spLocks noGrp="1"/>
          </p:cNvSpPr>
          <p:nvPr>
            <p:ph sz="quarter" idx="1"/>
          </p:nvPr>
        </p:nvSpPr>
        <p:spPr>
          <a:xfrm>
            <a:off x="457200" y="1600200"/>
            <a:ext cx="5334000" cy="5107632"/>
          </a:xfrm>
        </p:spPr>
        <p:txBody>
          <a:bodyPr>
            <a:normAutofit lnSpcReduction="10000"/>
          </a:bodyPr>
          <a:lstStyle/>
          <a:p>
            <a:pPr marL="457200" indent="-457200">
              <a:buFont typeface="+mj-lt"/>
              <a:buAutoNum type="arabicPeriod"/>
            </a:pPr>
            <a:r>
              <a:rPr lang="en-US" dirty="0" smtClean="0"/>
              <a:t>Open your fortune </a:t>
            </a:r>
            <a:r>
              <a:rPr lang="en-US" dirty="0"/>
              <a:t>cookie; open it but don’t read the “fortune” out loud or share </a:t>
            </a:r>
            <a:r>
              <a:rPr lang="en-US" dirty="0" smtClean="0"/>
              <a:t>it with </a:t>
            </a:r>
            <a:r>
              <a:rPr lang="en-US" dirty="0"/>
              <a:t>anyone else.</a:t>
            </a:r>
          </a:p>
          <a:p>
            <a:pPr marL="457200" indent="-457200">
              <a:buFont typeface="+mj-lt"/>
              <a:buAutoNum type="arabicPeriod"/>
            </a:pPr>
            <a:r>
              <a:rPr lang="en-US" dirty="0" smtClean="0"/>
              <a:t>Think </a:t>
            </a:r>
            <a:r>
              <a:rPr lang="en-US" dirty="0"/>
              <a:t>how this “fortune” may relate to </a:t>
            </a:r>
            <a:r>
              <a:rPr lang="en-US" dirty="0" smtClean="0"/>
              <a:t>you, your READ 180 work and the data we just looked at. </a:t>
            </a:r>
            <a:r>
              <a:rPr lang="en-US" dirty="0"/>
              <a:t>Jot down notes if you wish as you will </a:t>
            </a:r>
            <a:r>
              <a:rPr lang="en-US" dirty="0" smtClean="0"/>
              <a:t>be asked </a:t>
            </a:r>
            <a:r>
              <a:rPr lang="en-US" dirty="0"/>
              <a:t>to share this.</a:t>
            </a:r>
          </a:p>
          <a:p>
            <a:pPr marL="457200" indent="-457200">
              <a:buFont typeface="+mj-lt"/>
              <a:buAutoNum type="arabicPeriod"/>
            </a:pPr>
            <a:r>
              <a:rPr lang="en-US" dirty="0" smtClean="0"/>
              <a:t>“</a:t>
            </a:r>
            <a:r>
              <a:rPr lang="en-US" dirty="0"/>
              <a:t>G</a:t>
            </a:r>
            <a:r>
              <a:rPr lang="en-US" dirty="0" smtClean="0"/>
              <a:t>o </a:t>
            </a:r>
            <a:r>
              <a:rPr lang="en-US" dirty="0"/>
              <a:t>round</a:t>
            </a:r>
            <a:r>
              <a:rPr lang="en-US" dirty="0" smtClean="0"/>
              <a:t>” </a:t>
            </a:r>
            <a:r>
              <a:rPr lang="en-US" dirty="0"/>
              <a:t>one at a time </a:t>
            </a:r>
            <a:r>
              <a:rPr lang="en-US" dirty="0" smtClean="0"/>
              <a:t>and read your </a:t>
            </a:r>
            <a:r>
              <a:rPr lang="en-US" dirty="0"/>
              <a:t>“</a:t>
            </a:r>
            <a:r>
              <a:rPr lang="en-US" dirty="0" smtClean="0"/>
              <a:t>fortunes.”  Describe </a:t>
            </a:r>
            <a:r>
              <a:rPr lang="en-US" dirty="0"/>
              <a:t>how it relates </a:t>
            </a:r>
            <a:r>
              <a:rPr lang="en-US" dirty="0" smtClean="0"/>
              <a:t>to your READ 180 work.  </a:t>
            </a:r>
            <a:r>
              <a:rPr lang="en-US" i="1" dirty="0" smtClean="0"/>
              <a:t>What are your next steps after looking at the data?</a:t>
            </a:r>
            <a:endParaRPr lang="en-US" i="1" dirty="0"/>
          </a:p>
          <a:p>
            <a:pPr marL="457200" indent="-457200">
              <a:buFont typeface="+mj-lt"/>
              <a:buAutoNum type="arabicPeriod"/>
            </a:pPr>
            <a:r>
              <a:rPr lang="en-US" dirty="0" smtClean="0"/>
              <a:t>Eat </a:t>
            </a:r>
            <a:r>
              <a:rPr lang="en-US" dirty="0"/>
              <a:t>the fortune cookie!</a:t>
            </a:r>
            <a:endParaRPr lang="en-US" dirty="0"/>
          </a:p>
        </p:txBody>
      </p:sp>
      <p:sp>
        <p:nvSpPr>
          <p:cNvPr id="4" name="Slide Number Placeholder 3"/>
          <p:cNvSpPr>
            <a:spLocks noGrp="1"/>
          </p:cNvSpPr>
          <p:nvPr>
            <p:ph type="sldNum" sz="quarter" idx="15"/>
          </p:nvPr>
        </p:nvSpPr>
        <p:spPr/>
        <p:txBody>
          <a:bodyPr/>
          <a:lstStyle/>
          <a:p>
            <a:fld id="{EC7F49B5-2AEE-4890-8CB1-F377B0DB0A58}" type="slidenum">
              <a:rPr lang="en-US" smtClean="0"/>
              <a:t>29</a:t>
            </a:fld>
            <a:endParaRPr lang="en-US"/>
          </a:p>
        </p:txBody>
      </p:sp>
      <p:sp>
        <p:nvSpPr>
          <p:cNvPr id="5" name="TextBox 4"/>
          <p:cNvSpPr txBox="1"/>
          <p:nvPr/>
        </p:nvSpPr>
        <p:spPr>
          <a:xfrm>
            <a:off x="5791200" y="4876800"/>
            <a:ext cx="2750387" cy="646331"/>
          </a:xfrm>
          <a:prstGeom prst="rect">
            <a:avLst/>
          </a:prstGeom>
          <a:noFill/>
        </p:spPr>
        <p:txBody>
          <a:bodyPr wrap="square" rtlCol="0">
            <a:spAutoFit/>
          </a:bodyPr>
          <a:lstStyle/>
          <a:p>
            <a:pPr algn="ctr"/>
            <a:r>
              <a:rPr lang="en-US" sz="1200" i="1" dirty="0" smtClean="0"/>
              <a:t>Adapted from </a:t>
            </a:r>
            <a:r>
              <a:rPr lang="en-US" sz="1200" i="1" dirty="0" smtClean="0">
                <a:hlinkClick r:id="rId2"/>
              </a:rPr>
              <a:t>www.nsrfharmony.org</a:t>
            </a:r>
            <a:r>
              <a:rPr lang="en-US" sz="1200" i="1" dirty="0" smtClean="0"/>
              <a:t>, </a:t>
            </a:r>
          </a:p>
          <a:p>
            <a:pPr algn="ctr"/>
            <a:r>
              <a:rPr lang="en-US" sz="1200" i="1" dirty="0" smtClean="0"/>
              <a:t>Dave Lehman, April 28, 2005</a:t>
            </a:r>
            <a:endParaRPr lang="en-US" sz="1200" i="1" dirty="0"/>
          </a:p>
        </p:txBody>
      </p:sp>
      <p:pic>
        <p:nvPicPr>
          <p:cNvPr id="3075" name="Picture 3" descr="C:\Documents and Settings\08269\Local Settings\Temporary Internet Files\Content.IE5\RLTA79KF\MP9004095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514600"/>
            <a:ext cx="2800429" cy="210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78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Objectives</a:t>
            </a:r>
            <a:endParaRPr lang="en-US" sz="4800" dirty="0"/>
          </a:p>
        </p:txBody>
      </p:sp>
      <p:sp>
        <p:nvSpPr>
          <p:cNvPr id="3" name="Content Placeholder 2"/>
          <p:cNvSpPr>
            <a:spLocks noGrp="1"/>
          </p:cNvSpPr>
          <p:nvPr>
            <p:ph sz="quarter" idx="1"/>
          </p:nvPr>
        </p:nvSpPr>
        <p:spPr/>
        <p:txBody>
          <a:bodyPr>
            <a:noAutofit/>
          </a:bodyPr>
          <a:lstStyle/>
          <a:p>
            <a:pPr>
              <a:lnSpc>
                <a:spcPct val="150000"/>
              </a:lnSpc>
            </a:pPr>
            <a:r>
              <a:rPr lang="en-US" sz="3600" dirty="0" smtClean="0">
                <a:solidFill>
                  <a:schemeClr val="accent1">
                    <a:lumMod val="75000"/>
                  </a:schemeClr>
                </a:solidFill>
              </a:rPr>
              <a:t>R</a:t>
            </a:r>
            <a:r>
              <a:rPr lang="en-US" sz="3600" dirty="0" smtClean="0"/>
              <a:t>e-connect </a:t>
            </a:r>
          </a:p>
          <a:p>
            <a:pPr>
              <a:lnSpc>
                <a:spcPct val="150000"/>
              </a:lnSpc>
            </a:pPr>
            <a:r>
              <a:rPr lang="en-US" sz="3600" dirty="0" smtClean="0">
                <a:solidFill>
                  <a:schemeClr val="accent1">
                    <a:lumMod val="75000"/>
                  </a:schemeClr>
                </a:solidFill>
              </a:rPr>
              <a:t>R</a:t>
            </a:r>
            <a:r>
              <a:rPr lang="en-US" sz="3600" dirty="0" smtClean="0"/>
              <a:t>eview</a:t>
            </a:r>
          </a:p>
          <a:p>
            <a:pPr>
              <a:lnSpc>
                <a:spcPct val="150000"/>
              </a:lnSpc>
            </a:pPr>
            <a:r>
              <a:rPr lang="en-US" sz="3600" dirty="0" smtClean="0">
                <a:solidFill>
                  <a:schemeClr val="accent1">
                    <a:lumMod val="75000"/>
                  </a:schemeClr>
                </a:solidFill>
              </a:rPr>
              <a:t>R</a:t>
            </a:r>
            <a:r>
              <a:rPr lang="en-US" sz="3600" dirty="0" smtClean="0"/>
              <a:t>eflect</a:t>
            </a:r>
          </a:p>
        </p:txBody>
      </p:sp>
      <p:sp>
        <p:nvSpPr>
          <p:cNvPr id="4" name="Slide Number Placeholder 3"/>
          <p:cNvSpPr>
            <a:spLocks noGrp="1"/>
          </p:cNvSpPr>
          <p:nvPr>
            <p:ph type="sldNum" sz="quarter" idx="15"/>
          </p:nvPr>
        </p:nvSpPr>
        <p:spPr/>
        <p:txBody>
          <a:bodyPr/>
          <a:lstStyle/>
          <a:p>
            <a:fld id="{EC7F49B5-2AEE-4890-8CB1-F377B0DB0A58}" type="slidenum">
              <a:rPr lang="en-US" smtClean="0"/>
              <a:t>3</a:t>
            </a:fld>
            <a:endParaRPr lang="en-US"/>
          </a:p>
        </p:txBody>
      </p:sp>
      <p:pic>
        <p:nvPicPr>
          <p:cNvPr id="2050" name="Picture 2" descr="C:\Documents and Settings\08269\Local Settings\Temporary Internet Files\Content.IE5\YNHZIH5E\MC9001993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057400"/>
            <a:ext cx="3479550" cy="213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567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Deep Dive into the </a:t>
            </a:r>
            <a:r>
              <a:rPr lang="en-US" sz="4000" dirty="0" err="1"/>
              <a:t>rBook</a:t>
            </a:r>
            <a:r>
              <a:rPr lang="en-US" sz="4000" dirty="0"/>
              <a:t> &amp; Red </a:t>
            </a:r>
            <a:r>
              <a:rPr lang="en-US" sz="4000" dirty="0" smtClean="0"/>
              <a:t>Routines</a:t>
            </a:r>
            <a:endParaRPr lang="en-US" sz="4000"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C7F49B5-2AEE-4890-8CB1-F377B0DB0A58}" type="slidenum">
              <a:rPr lang="en-US" smtClean="0"/>
              <a:t>30</a:t>
            </a:fld>
            <a:endParaRPr lang="en-US"/>
          </a:p>
        </p:txBody>
      </p:sp>
    </p:spTree>
    <p:extLst>
      <p:ext uri="{BB962C8B-B14F-4D97-AF65-F5344CB8AC3E}">
        <p14:creationId xmlns:p14="http://schemas.microsoft.com/office/powerpoint/2010/main" val="558437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rBook</a:t>
            </a:r>
            <a:r>
              <a:rPr lang="en-US" sz="3600" dirty="0" smtClean="0"/>
              <a:t>:  Workbook + Planner</a:t>
            </a:r>
            <a:endParaRPr lang="en-US" sz="3600" dirty="0"/>
          </a:p>
        </p:txBody>
      </p:sp>
      <p:sp>
        <p:nvSpPr>
          <p:cNvPr id="3" name="Slide Number Placeholder 2"/>
          <p:cNvSpPr>
            <a:spLocks noGrp="1"/>
          </p:cNvSpPr>
          <p:nvPr>
            <p:ph type="sldNum" sz="quarter" idx="12"/>
          </p:nvPr>
        </p:nvSpPr>
        <p:spPr/>
        <p:txBody>
          <a:bodyPr/>
          <a:lstStyle/>
          <a:p>
            <a:fld id="{EC7F49B5-2AEE-4890-8CB1-F377B0DB0A58}" type="slidenum">
              <a:rPr lang="en-US" smtClean="0"/>
              <a:t>31</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007886" cy="4264843"/>
          </a:xfrm>
          <a:prstGeom prst="rect">
            <a:avLst/>
          </a:prstGeom>
          <a:noFill/>
          <a:ln>
            <a:noFill/>
          </a:ln>
          <a:effectLst>
            <a:glow rad="139700">
              <a:schemeClr val="accent2">
                <a:satMod val="175000"/>
                <a:alpha val="40000"/>
              </a:schemeClr>
            </a:glow>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858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Explicit Instructional Model </a:t>
            </a:r>
            <a:br>
              <a:rPr lang="en-US" sz="3200" dirty="0" smtClean="0"/>
            </a:br>
            <a:r>
              <a:rPr lang="en-US" sz="3200" dirty="0" smtClean="0"/>
              <a:t>&amp; the Red Routines</a:t>
            </a:r>
            <a:endParaRPr lang="en-US" sz="3200" dirty="0"/>
          </a:p>
        </p:txBody>
      </p:sp>
      <p:sp>
        <p:nvSpPr>
          <p:cNvPr id="3" name="Slide Number Placeholder 2"/>
          <p:cNvSpPr>
            <a:spLocks noGrp="1"/>
          </p:cNvSpPr>
          <p:nvPr>
            <p:ph type="sldNum" sz="quarter" idx="12"/>
          </p:nvPr>
        </p:nvSpPr>
        <p:spPr/>
        <p:txBody>
          <a:bodyPr/>
          <a:lstStyle/>
          <a:p>
            <a:fld id="{EC7F49B5-2AEE-4890-8CB1-F377B0DB0A58}" type="slidenum">
              <a:rPr lang="en-US" smtClean="0"/>
              <a:t>32</a:t>
            </a:fld>
            <a:endParaRPr lang="en-US"/>
          </a:p>
        </p:txBody>
      </p:sp>
      <p:sp>
        <p:nvSpPr>
          <p:cNvPr id="8" name="Content Placeholder 7"/>
          <p:cNvSpPr>
            <a:spLocks noGrp="1"/>
          </p:cNvSpPr>
          <p:nvPr>
            <p:ph sz="quarter" idx="1"/>
          </p:nvPr>
        </p:nvSpPr>
        <p:spPr/>
        <p:txBody>
          <a:bodyPr>
            <a:normAutofit/>
          </a:bodyPr>
          <a:lstStyle/>
          <a:p>
            <a:endParaRPr lang="en-US"/>
          </a:p>
        </p:txBody>
      </p:sp>
      <p:sp>
        <p:nvSpPr>
          <p:cNvPr id="9" name="Content Placeholder 8"/>
          <p:cNvSpPr>
            <a:spLocks noGrp="1"/>
          </p:cNvSpPr>
          <p:nvPr>
            <p:ph sz="quarter" idx="2"/>
          </p:nvPr>
        </p:nvSpPr>
        <p:spPr/>
        <p:txBody>
          <a:bodyPr>
            <a:normAutofit/>
          </a:bodyPr>
          <a:lstStyle/>
          <a:p>
            <a:r>
              <a:rPr lang="en-US" dirty="0" smtClean="0"/>
              <a:t>Five Red Routines for </a:t>
            </a:r>
            <a:r>
              <a:rPr lang="en-US" b="1" dirty="0" smtClean="0">
                <a:solidFill>
                  <a:schemeClr val="accent3"/>
                </a:solidFill>
              </a:rPr>
              <a:t>reading</a:t>
            </a:r>
          </a:p>
          <a:p>
            <a:pPr marL="822960" lvl="1" indent="-457200">
              <a:buFont typeface="+mj-lt"/>
              <a:buAutoNum type="arabicPeriod"/>
            </a:pPr>
            <a:r>
              <a:rPr lang="en-US" dirty="0" smtClean="0"/>
              <a:t>Teaching Vocabulary</a:t>
            </a:r>
          </a:p>
          <a:p>
            <a:pPr marL="822960" lvl="1" indent="-457200">
              <a:buFont typeface="+mj-lt"/>
              <a:buAutoNum type="arabicPeriod"/>
            </a:pPr>
            <a:r>
              <a:rPr lang="en-US" dirty="0" smtClean="0"/>
              <a:t>Oral Cloze</a:t>
            </a:r>
          </a:p>
          <a:p>
            <a:pPr marL="822960" lvl="1" indent="-457200">
              <a:buFont typeface="+mj-lt"/>
              <a:buAutoNum type="arabicPeriod"/>
            </a:pPr>
            <a:r>
              <a:rPr lang="en-US" dirty="0" smtClean="0"/>
              <a:t>T-W-P-S</a:t>
            </a:r>
          </a:p>
          <a:p>
            <a:pPr marL="822960" lvl="1" indent="-457200">
              <a:buFont typeface="+mj-lt"/>
              <a:buAutoNum type="arabicPeriod"/>
            </a:pPr>
            <a:r>
              <a:rPr lang="en-US" dirty="0" smtClean="0"/>
              <a:t>Idea Wave</a:t>
            </a:r>
          </a:p>
          <a:p>
            <a:pPr marL="822960" lvl="1" indent="-457200">
              <a:buFont typeface="+mj-lt"/>
              <a:buAutoNum type="arabicPeriod"/>
            </a:pPr>
            <a:r>
              <a:rPr lang="en-US" dirty="0" smtClean="0"/>
              <a:t>Numbered Heads</a:t>
            </a:r>
          </a:p>
          <a:p>
            <a:r>
              <a:rPr lang="en-US" dirty="0"/>
              <a:t>Two Red Routines for </a:t>
            </a:r>
            <a:r>
              <a:rPr lang="en-US" b="1" dirty="0">
                <a:solidFill>
                  <a:schemeClr val="accent5">
                    <a:lumMod val="50000"/>
                  </a:schemeClr>
                </a:solidFill>
              </a:rPr>
              <a:t>writing</a:t>
            </a:r>
          </a:p>
          <a:p>
            <a:pPr marL="708660" lvl="1" indent="-342900">
              <a:buFont typeface="+mj-lt"/>
              <a:buAutoNum type="arabicPeriod"/>
            </a:pPr>
            <a:r>
              <a:rPr lang="en-US" dirty="0"/>
              <a:t>The Writing Process</a:t>
            </a:r>
          </a:p>
          <a:p>
            <a:pPr marL="708660" lvl="1" indent="-342900">
              <a:buFont typeface="+mj-lt"/>
              <a:buAutoNum type="arabicPeriod"/>
            </a:pPr>
            <a:r>
              <a:rPr lang="en-US" dirty="0"/>
              <a:t>Peer Feedback</a:t>
            </a:r>
          </a:p>
          <a:p>
            <a:pPr marL="822960" lvl="1" indent="-457200">
              <a:buFont typeface="+mj-lt"/>
              <a:buAutoNum type="arabicPeriod"/>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43406"/>
            <a:ext cx="3535764" cy="4572000"/>
          </a:xfrm>
          <a:prstGeom prst="rect">
            <a:avLst/>
          </a:prstGeom>
          <a:noFill/>
          <a:ln w="9525">
            <a:solidFill>
              <a:schemeClr val="tx1"/>
            </a:solidFill>
            <a:miter lim="800000"/>
            <a:headEnd/>
            <a:tailEnd/>
          </a:ln>
          <a:effectLst>
            <a:glow rad="1397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981200" y="5486400"/>
            <a:ext cx="2545164" cy="1200329"/>
          </a:xfrm>
          <a:prstGeom prst="rect">
            <a:avLst/>
          </a:prstGeom>
          <a:effectLst>
            <a:glow rad="139700">
              <a:schemeClr val="accent6">
                <a:satMod val="175000"/>
                <a:alpha val="40000"/>
              </a:schemeClr>
            </a:glow>
            <a:outerShdw blurRad="50800" dist="250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Three </a:t>
            </a:r>
            <a:r>
              <a:rPr lang="en-US" dirty="0" err="1"/>
              <a:t>rBook</a:t>
            </a:r>
            <a:r>
              <a:rPr lang="en-US" dirty="0"/>
              <a:t> readings</a:t>
            </a:r>
          </a:p>
          <a:p>
            <a:pPr marL="822960" lvl="1" indent="-457200">
              <a:buFont typeface="+mj-lt"/>
              <a:buAutoNum type="arabicPeriod"/>
            </a:pPr>
            <a:r>
              <a:rPr lang="en-US" dirty="0"/>
              <a:t>I do</a:t>
            </a:r>
          </a:p>
          <a:p>
            <a:pPr marL="822960" lvl="1" indent="-457200">
              <a:buFont typeface="+mj-lt"/>
              <a:buAutoNum type="arabicPeriod"/>
            </a:pPr>
            <a:r>
              <a:rPr lang="en-US" dirty="0"/>
              <a:t>We do</a:t>
            </a:r>
          </a:p>
          <a:p>
            <a:pPr marL="822960" lvl="1" indent="-457200">
              <a:buFont typeface="+mj-lt"/>
              <a:buAutoNum type="arabicPeriod"/>
            </a:pPr>
            <a:r>
              <a:rPr lang="en-US" dirty="0"/>
              <a:t>You do</a:t>
            </a:r>
          </a:p>
        </p:txBody>
      </p:sp>
    </p:spTree>
    <p:extLst>
      <p:ext uri="{BB962C8B-B14F-4D97-AF65-F5344CB8AC3E}">
        <p14:creationId xmlns:p14="http://schemas.microsoft.com/office/powerpoint/2010/main" val="1726755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Why Nonfiction?</a:t>
            </a:r>
            <a:endParaRPr lang="en-US" sz="4400" dirty="0"/>
          </a:p>
        </p:txBody>
      </p:sp>
      <p:sp>
        <p:nvSpPr>
          <p:cNvPr id="8" name="Content Placeholder 7"/>
          <p:cNvSpPr>
            <a:spLocks noGrp="1"/>
          </p:cNvSpPr>
          <p:nvPr>
            <p:ph sz="quarter" idx="1"/>
          </p:nvPr>
        </p:nvSpPr>
        <p:spPr>
          <a:xfrm>
            <a:off x="457200" y="1600200"/>
            <a:ext cx="4267200" cy="4876800"/>
          </a:xfrm>
        </p:spPr>
        <p:txBody>
          <a:bodyPr>
            <a:noAutofit/>
          </a:bodyPr>
          <a:lstStyle/>
          <a:p>
            <a:r>
              <a:rPr lang="en-US" sz="2000" dirty="0" smtClean="0"/>
              <a:t>Numbered Heads </a:t>
            </a:r>
          </a:p>
          <a:p>
            <a:pPr lvl="1"/>
            <a:r>
              <a:rPr lang="en-US" sz="1800" dirty="0" smtClean="0"/>
              <a:t>Count off 1, 2, 3, 4</a:t>
            </a:r>
          </a:p>
          <a:p>
            <a:r>
              <a:rPr lang="en-US" sz="2000" dirty="0" smtClean="0"/>
              <a:t>Go to your new group:</a:t>
            </a:r>
          </a:p>
          <a:p>
            <a:pPr marL="1074420" lvl="2" indent="-342900">
              <a:buFont typeface="+mj-lt"/>
              <a:buAutoNum type="arabicPeriod"/>
            </a:pPr>
            <a:r>
              <a:rPr lang="en-US" sz="1600" dirty="0"/>
              <a:t>A Literacy Necessity, A Place for Nonfiction</a:t>
            </a:r>
            <a:endParaRPr lang="en-US" sz="1400" dirty="0"/>
          </a:p>
          <a:p>
            <a:pPr marL="1074420" lvl="2" indent="-342900">
              <a:buFont typeface="+mj-lt"/>
              <a:buAutoNum type="arabicPeriod"/>
            </a:pPr>
            <a:r>
              <a:rPr lang="en-US" sz="1600" dirty="0"/>
              <a:t>Reading Interests, How Many Books?,  How Can Teachers Obtain Books For Classroom Library Collections?</a:t>
            </a:r>
            <a:endParaRPr lang="en-US" sz="1400" dirty="0"/>
          </a:p>
          <a:p>
            <a:pPr marL="1074420" lvl="2" indent="-342900">
              <a:buFont typeface="+mj-lt"/>
              <a:buAutoNum type="arabicPeriod"/>
            </a:pPr>
            <a:r>
              <a:rPr lang="en-US" sz="1600" dirty="0"/>
              <a:t>What Kinds of Information Books Should I Include?</a:t>
            </a:r>
            <a:endParaRPr lang="en-US" sz="1400" dirty="0"/>
          </a:p>
          <a:p>
            <a:pPr marL="1074420" lvl="2" indent="-342900">
              <a:buFont typeface="+mj-lt"/>
              <a:buAutoNum type="arabicPeriod"/>
            </a:pPr>
            <a:r>
              <a:rPr lang="en-US" sz="1600" dirty="0"/>
              <a:t>Effective Library Areas, The Role of Teacher, </a:t>
            </a:r>
            <a:r>
              <a:rPr lang="en-US" sz="1600" dirty="0" smtClean="0"/>
              <a:t>Conclusion</a:t>
            </a:r>
            <a:endParaRPr lang="en-US" sz="1600" dirty="0"/>
          </a:p>
          <a:p>
            <a:r>
              <a:rPr lang="en-US" sz="2000" dirty="0" smtClean="0"/>
              <a:t>Read/skim the sections from the reading assigned to your group.</a:t>
            </a:r>
          </a:p>
        </p:txBody>
      </p:sp>
      <p:sp>
        <p:nvSpPr>
          <p:cNvPr id="4" name="Slide Number Placeholder 3"/>
          <p:cNvSpPr>
            <a:spLocks noGrp="1"/>
          </p:cNvSpPr>
          <p:nvPr>
            <p:ph type="sldNum" sz="quarter" idx="15"/>
          </p:nvPr>
        </p:nvSpPr>
        <p:spPr/>
        <p:txBody>
          <a:bodyPr/>
          <a:lstStyle/>
          <a:p>
            <a:fld id="{EC7F49B5-2AEE-4890-8CB1-F377B0DB0A58}" type="slidenum">
              <a:rPr lang="en-US" smtClean="0"/>
              <a:t>33</a:t>
            </a:fld>
            <a:endParaRPr lang="en-US"/>
          </a:p>
        </p:txBody>
      </p:sp>
      <p:pic>
        <p:nvPicPr>
          <p:cNvPr id="4099" name="Picture 3" descr="C:\Documents and Settings\08269\Local Settings\Temporary Internet Files\Content.IE5\U50PW226\MC9000483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28600"/>
            <a:ext cx="2033930" cy="23189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29200" y="2895600"/>
            <a:ext cx="3253130" cy="2215991"/>
          </a:xfrm>
          <a:prstGeom prst="rect">
            <a:avLst/>
          </a:prstGeom>
          <a:effectLst>
            <a:outerShdw blurRad="50800" dist="25000" dir="5400000" rotWithShape="0">
              <a:srgbClr val="000000">
                <a:alpha val="40000"/>
              </a:srgbClr>
            </a:outerShdw>
            <a:reflection blurRad="6350" stA="50000" endA="300" endPos="55000" dir="5400000" sy="-100000" algn="bl" rotWithShape="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smtClean="0"/>
              <a:t>Discuss with your group:</a:t>
            </a:r>
            <a:endParaRPr lang="en-US" sz="2400" dirty="0"/>
          </a:p>
          <a:p>
            <a:pPr marL="342900" indent="-342900">
              <a:buFont typeface="Arial" pitchFamily="34" charset="0"/>
              <a:buChar char="•"/>
            </a:pPr>
            <a:r>
              <a:rPr lang="en-US" sz="2000" dirty="0"/>
              <a:t>What ideas stood out from the section(s) you read?</a:t>
            </a:r>
            <a:endParaRPr lang="en-US" sz="1600" dirty="0"/>
          </a:p>
          <a:p>
            <a:pPr marL="342900" indent="-342900">
              <a:buFont typeface="Arial" pitchFamily="34" charset="0"/>
              <a:buChar char="•"/>
            </a:pPr>
            <a:r>
              <a:rPr lang="en-US" sz="2000" dirty="0"/>
              <a:t>What impact does this have on my students?</a:t>
            </a:r>
            <a:endParaRPr lang="en-US" sz="1600" dirty="0"/>
          </a:p>
          <a:p>
            <a:endParaRPr lang="en-US" dirty="0"/>
          </a:p>
        </p:txBody>
      </p:sp>
    </p:spTree>
    <p:extLst>
      <p:ext uri="{BB962C8B-B14F-4D97-AF65-F5344CB8AC3E}">
        <p14:creationId xmlns:p14="http://schemas.microsoft.com/office/powerpoint/2010/main" val="3946527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Headphones &amp; All Things Technical</a:t>
            </a:r>
            <a:endParaRPr lang="en-US" sz="3600" dirty="0"/>
          </a:p>
        </p:txBody>
      </p:sp>
      <p:sp>
        <p:nvSpPr>
          <p:cNvPr id="3" name="Text Placeholder 2"/>
          <p:cNvSpPr>
            <a:spLocks noGrp="1"/>
          </p:cNvSpPr>
          <p:nvPr>
            <p:ph type="body" idx="1"/>
          </p:nvPr>
        </p:nvSpPr>
        <p:spPr/>
        <p:txBody>
          <a:bodyPr/>
          <a:lstStyle/>
          <a:p>
            <a:r>
              <a:rPr lang="en-US" i="1" dirty="0"/>
              <a:t>with the wonderful Terie Messick</a:t>
            </a:r>
            <a:endParaRPr lang="en-US" dirty="0"/>
          </a:p>
        </p:txBody>
      </p:sp>
      <p:sp>
        <p:nvSpPr>
          <p:cNvPr id="4" name="Slide Number Placeholder 3"/>
          <p:cNvSpPr>
            <a:spLocks noGrp="1"/>
          </p:cNvSpPr>
          <p:nvPr>
            <p:ph type="sldNum" sz="quarter" idx="12"/>
          </p:nvPr>
        </p:nvSpPr>
        <p:spPr/>
        <p:txBody>
          <a:bodyPr/>
          <a:lstStyle/>
          <a:p>
            <a:fld id="{EC7F49B5-2AEE-4890-8CB1-F377B0DB0A58}" type="slidenum">
              <a:rPr lang="en-US" smtClean="0"/>
              <a:t>34</a:t>
            </a:fld>
            <a:endParaRPr lang="en-US"/>
          </a:p>
        </p:txBody>
      </p:sp>
    </p:spTree>
    <p:extLst>
      <p:ext uri="{BB962C8B-B14F-4D97-AF65-F5344CB8AC3E}">
        <p14:creationId xmlns:p14="http://schemas.microsoft.com/office/powerpoint/2010/main" val="1655609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001000" cy="1143000"/>
          </a:xfrm>
        </p:spPr>
        <p:txBody>
          <a:bodyPr>
            <a:noAutofit/>
          </a:bodyPr>
          <a:lstStyle/>
          <a:p>
            <a:r>
              <a:rPr lang="en-US" sz="3200" dirty="0"/>
              <a:t>Headphones &amp; All Things </a:t>
            </a:r>
            <a:r>
              <a:rPr lang="en-US" sz="3200" dirty="0" smtClean="0"/>
              <a:t>Technical</a:t>
            </a:r>
            <a:endParaRPr lang="en-US" sz="1800" i="1" dirty="0"/>
          </a:p>
        </p:txBody>
      </p:sp>
      <p:sp>
        <p:nvSpPr>
          <p:cNvPr id="3" name="Slide Number Placeholder 2"/>
          <p:cNvSpPr>
            <a:spLocks noGrp="1"/>
          </p:cNvSpPr>
          <p:nvPr>
            <p:ph type="sldNum" sz="quarter" idx="12"/>
          </p:nvPr>
        </p:nvSpPr>
        <p:spPr/>
        <p:txBody>
          <a:bodyPr/>
          <a:lstStyle/>
          <a:p>
            <a:fld id="{EC7F49B5-2AEE-4890-8CB1-F377B0DB0A58}" type="slidenum">
              <a:rPr lang="en-US" smtClean="0"/>
              <a:t>35</a:t>
            </a:fld>
            <a:endParaRPr lang="en-US"/>
          </a:p>
        </p:txBody>
      </p:sp>
      <p:sp>
        <p:nvSpPr>
          <p:cNvPr id="9" name="Text Placeholder 8"/>
          <p:cNvSpPr>
            <a:spLocks noGrp="1"/>
          </p:cNvSpPr>
          <p:nvPr>
            <p:ph sz="quarter" idx="1"/>
          </p:nvPr>
        </p:nvSpPr>
        <p:spPr/>
        <p:txBody>
          <a:bodyPr/>
          <a:lstStyle/>
          <a:p>
            <a:r>
              <a:rPr lang="en-US" dirty="0" smtClean="0"/>
              <a:t>Headphone troubleshooting</a:t>
            </a:r>
          </a:p>
          <a:p>
            <a:r>
              <a:rPr lang="en-US" dirty="0" smtClean="0"/>
              <a:t>Purchasing headphones</a:t>
            </a:r>
          </a:p>
          <a:p>
            <a:r>
              <a:rPr lang="en-US" dirty="0" smtClean="0"/>
              <a:t>Other computer issues</a:t>
            </a:r>
          </a:p>
          <a:p>
            <a:r>
              <a:rPr lang="en-US" dirty="0"/>
              <a:t>Adding and deleting students</a:t>
            </a:r>
          </a:p>
          <a:p>
            <a:r>
              <a:rPr lang="en-US" dirty="0"/>
              <a:t>Software </a:t>
            </a:r>
            <a:r>
              <a:rPr lang="en-US" dirty="0" smtClean="0"/>
              <a:t>problems</a:t>
            </a:r>
            <a:endParaRPr lang="en-US" dirty="0"/>
          </a:p>
        </p:txBody>
      </p:sp>
      <p:pic>
        <p:nvPicPr>
          <p:cNvPr id="7170" name="Picture 2" descr="C:\Documents and Settings\08269\Local Settings\Temporary Internet Files\Content.IE5\RLTA79KF\MC900214987[1].wmf"/>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524001"/>
            <a:ext cx="2514600" cy="3581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18647" y="5334000"/>
            <a:ext cx="6553200" cy="1200329"/>
          </a:xfrm>
          <a:prstGeom prst="rect">
            <a:avLst/>
          </a:prstGeom>
          <a:effectLst>
            <a:glow rad="228600">
              <a:schemeClr val="accent5">
                <a:satMod val="175000"/>
                <a:alpha val="40000"/>
              </a:schemeClr>
            </a:glow>
            <a:outerShdw blurRad="50800" dist="250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t>“The Help Desk and/or the Techs helped me with READ 180 when _____________________________”</a:t>
            </a:r>
            <a:endParaRPr lang="en-US" sz="2400" dirty="0"/>
          </a:p>
        </p:txBody>
      </p:sp>
    </p:spTree>
    <p:extLst>
      <p:ext uri="{BB962C8B-B14F-4D97-AF65-F5344CB8AC3E}">
        <p14:creationId xmlns:p14="http://schemas.microsoft.com/office/powerpoint/2010/main" val="57996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What is FASTT Math?</a:t>
            </a:r>
            <a:endParaRPr lang="en-US" sz="3600" dirty="0"/>
          </a:p>
        </p:txBody>
      </p:sp>
      <p:sp>
        <p:nvSpPr>
          <p:cNvPr id="3" name="Slide Number Placeholder 2"/>
          <p:cNvSpPr>
            <a:spLocks noGrp="1"/>
          </p:cNvSpPr>
          <p:nvPr>
            <p:ph type="sldNum" sz="quarter" idx="15"/>
          </p:nvPr>
        </p:nvSpPr>
        <p:spPr/>
        <p:txBody>
          <a:bodyPr/>
          <a:lstStyle/>
          <a:p>
            <a:fld id="{EC7F49B5-2AEE-4890-8CB1-F377B0DB0A58}" type="slidenum">
              <a:rPr lang="en-US" smtClean="0"/>
              <a:t>36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010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350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Summarizing &amp; the Explicit Teaching Model</a:t>
            </a:r>
            <a:endParaRPr lang="en-US" sz="4000" dirty="0"/>
          </a:p>
        </p:txBody>
      </p:sp>
      <p:sp>
        <p:nvSpPr>
          <p:cNvPr id="3" name="Text Placeholder 2"/>
          <p:cNvSpPr>
            <a:spLocks noGrp="1"/>
          </p:cNvSpPr>
          <p:nvPr>
            <p:ph type="body" idx="1"/>
          </p:nvPr>
        </p:nvSpPr>
        <p:spPr/>
        <p:txBody>
          <a:bodyPr/>
          <a:lstStyle/>
          <a:p>
            <a:r>
              <a:rPr lang="en-US" i="1" dirty="0" smtClean="0"/>
              <a:t>with the fabulous Cindy Foster</a:t>
            </a:r>
            <a:endParaRPr lang="en-US" i="1" dirty="0"/>
          </a:p>
        </p:txBody>
      </p:sp>
      <p:sp>
        <p:nvSpPr>
          <p:cNvPr id="4" name="Slide Number Placeholder 3"/>
          <p:cNvSpPr>
            <a:spLocks noGrp="1"/>
          </p:cNvSpPr>
          <p:nvPr>
            <p:ph type="sldNum" sz="quarter" idx="12"/>
          </p:nvPr>
        </p:nvSpPr>
        <p:spPr/>
        <p:txBody>
          <a:bodyPr/>
          <a:lstStyle/>
          <a:p>
            <a:fld id="{EC7F49B5-2AEE-4890-8CB1-F377B0DB0A58}" type="slidenum">
              <a:rPr lang="en-US" smtClean="0"/>
              <a:t>37</a:t>
            </a:fld>
            <a:endParaRPr lang="en-US"/>
          </a:p>
        </p:txBody>
      </p:sp>
    </p:spTree>
    <p:extLst>
      <p:ext uri="{BB962C8B-B14F-4D97-AF65-F5344CB8AC3E}">
        <p14:creationId xmlns:p14="http://schemas.microsoft.com/office/powerpoint/2010/main" val="3748823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READ 180 PLCs</a:t>
            </a:r>
            <a:endParaRPr lang="en-US" sz="4400" dirty="0"/>
          </a:p>
        </p:txBody>
      </p:sp>
      <p:sp>
        <p:nvSpPr>
          <p:cNvPr id="4" name="Text Placeholder 3"/>
          <p:cNvSpPr>
            <a:spLocks noGrp="1"/>
          </p:cNvSpPr>
          <p:nvPr>
            <p:ph type="body" idx="1"/>
          </p:nvPr>
        </p:nvSpPr>
        <p:spPr/>
        <p:txBody>
          <a:bodyPr/>
          <a:lstStyle/>
          <a:p>
            <a:r>
              <a:rPr lang="en-US" dirty="0"/>
              <a:t>w</a:t>
            </a:r>
            <a:r>
              <a:rPr lang="en-US" dirty="0" smtClean="0"/>
              <a:t>ith the lovely Carmen Boggs</a:t>
            </a:r>
            <a:endParaRPr lang="en-US" dirty="0"/>
          </a:p>
        </p:txBody>
      </p:sp>
      <p:sp>
        <p:nvSpPr>
          <p:cNvPr id="2" name="Slide Number Placeholder 1"/>
          <p:cNvSpPr>
            <a:spLocks noGrp="1"/>
          </p:cNvSpPr>
          <p:nvPr>
            <p:ph type="sldNum" sz="quarter" idx="12"/>
          </p:nvPr>
        </p:nvSpPr>
        <p:spPr/>
        <p:txBody>
          <a:bodyPr/>
          <a:lstStyle/>
          <a:p>
            <a:fld id="{EC7F49B5-2AEE-4890-8CB1-F377B0DB0A58}" type="slidenum">
              <a:rPr lang="en-US" smtClean="0"/>
              <a:t>38</a:t>
            </a:fld>
            <a:endParaRPr lang="en-US"/>
          </a:p>
        </p:txBody>
      </p:sp>
    </p:spTree>
    <p:extLst>
      <p:ext uri="{BB962C8B-B14F-4D97-AF65-F5344CB8AC3E}">
        <p14:creationId xmlns:p14="http://schemas.microsoft.com/office/powerpoint/2010/main" val="952029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READ 180 Surveys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C7F49B5-2AEE-4890-8CB1-F377B0DB0A58}" type="slidenum">
              <a:rPr lang="en-US" smtClean="0"/>
              <a:t>39</a:t>
            </a:fld>
            <a:endParaRPr lang="en-US"/>
          </a:p>
        </p:txBody>
      </p:sp>
    </p:spTree>
    <p:extLst>
      <p:ext uri="{BB962C8B-B14F-4D97-AF65-F5344CB8AC3E}">
        <p14:creationId xmlns:p14="http://schemas.microsoft.com/office/powerpoint/2010/main" val="57293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smtClean="0"/>
              <a:t>Agenda</a:t>
            </a:r>
            <a:endParaRPr lang="en-US" sz="4800" dirty="0"/>
          </a:p>
        </p:txBody>
      </p:sp>
      <p:sp>
        <p:nvSpPr>
          <p:cNvPr id="4" name="Slide Number Placeholder 3"/>
          <p:cNvSpPr>
            <a:spLocks noGrp="1"/>
          </p:cNvSpPr>
          <p:nvPr>
            <p:ph type="sldNum" sz="quarter" idx="12"/>
          </p:nvPr>
        </p:nvSpPr>
        <p:spPr/>
        <p:txBody>
          <a:bodyPr/>
          <a:lstStyle/>
          <a:p>
            <a:fld id="{EC7F49B5-2AEE-4890-8CB1-F377B0DB0A58}" type="slidenum">
              <a:rPr lang="en-US" smtClean="0"/>
              <a:t>4</a:t>
            </a:fld>
            <a:endParaRPr lang="en-US"/>
          </a:p>
        </p:txBody>
      </p:sp>
      <p:sp>
        <p:nvSpPr>
          <p:cNvPr id="8" name="Content Placeholder 7"/>
          <p:cNvSpPr>
            <a:spLocks noGrp="1"/>
          </p:cNvSpPr>
          <p:nvPr>
            <p:ph sz="quarter" idx="2"/>
          </p:nvPr>
        </p:nvSpPr>
        <p:spPr/>
        <p:txBody>
          <a:bodyPr/>
          <a:lstStyle/>
          <a:p>
            <a:r>
              <a:rPr lang="en-US" dirty="0" smtClean="0"/>
              <a:t>EPS READ 180 Overview</a:t>
            </a:r>
          </a:p>
          <a:p>
            <a:r>
              <a:rPr lang="en-US" dirty="0" smtClean="0"/>
              <a:t>ITS, DTZ – huh?</a:t>
            </a:r>
          </a:p>
          <a:p>
            <a:r>
              <a:rPr lang="en-US" dirty="0" smtClean="0"/>
              <a:t>First Three Weeks</a:t>
            </a:r>
          </a:p>
          <a:p>
            <a:r>
              <a:rPr lang="en-US" dirty="0" smtClean="0"/>
              <a:t>Using Multiple Measures</a:t>
            </a:r>
          </a:p>
          <a:p>
            <a:r>
              <a:rPr lang="en-US" dirty="0" smtClean="0"/>
              <a:t>Deep Dive into the </a:t>
            </a:r>
            <a:r>
              <a:rPr lang="en-US" dirty="0" err="1" smtClean="0"/>
              <a:t>rBook</a:t>
            </a:r>
            <a:r>
              <a:rPr lang="en-US" dirty="0" smtClean="0"/>
              <a:t> &amp; Red Routines</a:t>
            </a:r>
          </a:p>
          <a:p>
            <a:endParaRPr lang="en-US" dirty="0"/>
          </a:p>
        </p:txBody>
      </p:sp>
      <p:sp>
        <p:nvSpPr>
          <p:cNvPr id="10" name="Content Placeholder 9"/>
          <p:cNvSpPr>
            <a:spLocks noGrp="1"/>
          </p:cNvSpPr>
          <p:nvPr>
            <p:ph sz="quarter" idx="4"/>
          </p:nvPr>
        </p:nvSpPr>
        <p:spPr/>
        <p:txBody>
          <a:bodyPr/>
          <a:lstStyle/>
          <a:p>
            <a:r>
              <a:rPr lang="en-US" dirty="0" smtClean="0"/>
              <a:t>Headphones &amp; All Things Technical</a:t>
            </a:r>
          </a:p>
          <a:p>
            <a:r>
              <a:rPr lang="en-US" dirty="0" smtClean="0"/>
              <a:t>Summarizing and the Explicit Teaching Model</a:t>
            </a:r>
          </a:p>
          <a:p>
            <a:r>
              <a:rPr lang="en-US" dirty="0" smtClean="0"/>
              <a:t>READ 180 PLC</a:t>
            </a:r>
          </a:p>
          <a:p>
            <a:r>
              <a:rPr lang="en-US" dirty="0" smtClean="0"/>
              <a:t>READ 180 Surveys</a:t>
            </a:r>
          </a:p>
          <a:p>
            <a:r>
              <a:rPr lang="en-US" dirty="0" smtClean="0"/>
              <a:t>Evaluation</a:t>
            </a:r>
            <a:endParaRPr lang="en-US" dirty="0"/>
          </a:p>
        </p:txBody>
      </p:sp>
      <p:sp>
        <p:nvSpPr>
          <p:cNvPr id="7" name="Text Placeholder 6"/>
          <p:cNvSpPr>
            <a:spLocks noGrp="1"/>
          </p:cNvSpPr>
          <p:nvPr>
            <p:ph type="body" sz="quarter" idx="1"/>
          </p:nvPr>
        </p:nvSpPr>
        <p:spPr/>
        <p:txBody>
          <a:bodyPr/>
          <a:lstStyle/>
          <a:p>
            <a:r>
              <a:rPr lang="en-US" dirty="0" smtClean="0"/>
              <a:t>Morning</a:t>
            </a:r>
            <a:endParaRPr lang="en-US" dirty="0"/>
          </a:p>
        </p:txBody>
      </p:sp>
      <p:sp>
        <p:nvSpPr>
          <p:cNvPr id="9" name="Text Placeholder 8"/>
          <p:cNvSpPr>
            <a:spLocks noGrp="1"/>
          </p:cNvSpPr>
          <p:nvPr>
            <p:ph type="body" sz="quarter" idx="3"/>
          </p:nvPr>
        </p:nvSpPr>
        <p:spPr/>
        <p:txBody>
          <a:bodyPr/>
          <a:lstStyle/>
          <a:p>
            <a:r>
              <a:rPr lang="en-US" dirty="0" smtClean="0"/>
              <a:t>Afternoon</a:t>
            </a:r>
            <a:endParaRPr lang="en-US" dirty="0"/>
          </a:p>
        </p:txBody>
      </p:sp>
    </p:spTree>
    <p:extLst>
      <p:ext uri="{BB962C8B-B14F-4D97-AF65-F5344CB8AC3E}">
        <p14:creationId xmlns:p14="http://schemas.microsoft.com/office/powerpoint/2010/main" val="30391656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smtClean="0">
                <a:solidFill>
                  <a:schemeClr val="accent3"/>
                </a:solidFill>
              </a:rPr>
              <a:t>READ 180 </a:t>
            </a:r>
            <a:r>
              <a:rPr lang="en-US" sz="2800" dirty="0" smtClean="0"/>
              <a:t>Teacher Survey Highlights – </a:t>
            </a:r>
            <a:r>
              <a:rPr lang="en-US" sz="2400" dirty="0" smtClean="0"/>
              <a:t>What Do You Value Most About READ180?</a:t>
            </a:r>
            <a:endParaRPr lang="en-US" sz="2400" dirty="0"/>
          </a:p>
        </p:txBody>
      </p:sp>
      <p:sp>
        <p:nvSpPr>
          <p:cNvPr id="2" name="Slide Number Placeholder 1"/>
          <p:cNvSpPr>
            <a:spLocks noGrp="1"/>
          </p:cNvSpPr>
          <p:nvPr>
            <p:ph type="sldNum" sz="quarter" idx="12"/>
          </p:nvPr>
        </p:nvSpPr>
        <p:spPr/>
        <p:txBody>
          <a:bodyPr/>
          <a:lstStyle/>
          <a:p>
            <a:fld id="{EC7F49B5-2AEE-4890-8CB1-F377B0DB0A58}" type="slidenum">
              <a:rPr lang="en-US" smtClean="0"/>
              <a:t>40</a:t>
            </a:fld>
            <a:endParaRPr lang="en-US"/>
          </a:p>
        </p:txBody>
      </p:sp>
      <p:sp>
        <p:nvSpPr>
          <p:cNvPr id="4" name="Content Placeholder 3"/>
          <p:cNvSpPr>
            <a:spLocks noGrp="1"/>
          </p:cNvSpPr>
          <p:nvPr>
            <p:ph sz="quarter" idx="1"/>
          </p:nvPr>
        </p:nvSpPr>
        <p:spPr>
          <a:xfrm>
            <a:off x="457200" y="1600200"/>
            <a:ext cx="3657600" cy="5181600"/>
          </a:xfrm>
        </p:spPr>
        <p:txBody>
          <a:bodyPr>
            <a:noAutofit/>
          </a:bodyPr>
          <a:lstStyle/>
          <a:p>
            <a:r>
              <a:rPr lang="en-US" sz="1200" dirty="0"/>
              <a:t>Everything - I believe this program works and creates independent readers.</a:t>
            </a:r>
          </a:p>
          <a:p>
            <a:r>
              <a:rPr lang="en-US" sz="1200" dirty="0"/>
              <a:t>I like that the program is easy to use (well planned and easy to follow) and that my students seem to like the topics that are presented.</a:t>
            </a:r>
          </a:p>
          <a:p>
            <a:r>
              <a:rPr lang="en-US" sz="1200" dirty="0"/>
              <a:t>How structured the program is, and the ease of implementation.</a:t>
            </a:r>
          </a:p>
          <a:p>
            <a:r>
              <a:rPr lang="en-US" sz="1200" dirty="0"/>
              <a:t>I value the balance between pleasure reading and academic reading.</a:t>
            </a:r>
          </a:p>
          <a:p>
            <a:r>
              <a:rPr lang="en-US" sz="1200" dirty="0"/>
              <a:t>It has helped my students feel successful.</a:t>
            </a:r>
          </a:p>
          <a:p>
            <a:r>
              <a:rPr lang="en-US" sz="1200" dirty="0"/>
              <a:t>The </a:t>
            </a:r>
            <a:r>
              <a:rPr lang="en-US" sz="1200" dirty="0" err="1"/>
              <a:t>rbooks</a:t>
            </a:r>
            <a:r>
              <a:rPr lang="en-US" sz="1200" dirty="0"/>
              <a:t> and teacher book.</a:t>
            </a:r>
          </a:p>
          <a:p>
            <a:r>
              <a:rPr lang="en-US" sz="1200" dirty="0"/>
              <a:t>Instructional strategies</a:t>
            </a:r>
          </a:p>
          <a:p>
            <a:r>
              <a:rPr lang="en-US" sz="1200" dirty="0"/>
              <a:t>All of it! I only wish it was all I taught and that I </a:t>
            </a:r>
            <a:r>
              <a:rPr lang="en-US" sz="1200" dirty="0" err="1"/>
              <a:t>coaudl</a:t>
            </a:r>
            <a:r>
              <a:rPr lang="en-US" sz="1200" dirty="0"/>
              <a:t> do the 90 minute model. I LOVE READ 180!</a:t>
            </a:r>
          </a:p>
          <a:p>
            <a:r>
              <a:rPr lang="en-US" sz="1200" dirty="0"/>
              <a:t>Small group interaction with students</a:t>
            </a:r>
          </a:p>
          <a:p>
            <a:r>
              <a:rPr lang="en-US" sz="1200" dirty="0"/>
              <a:t>I </a:t>
            </a:r>
            <a:r>
              <a:rPr lang="en-US" sz="1200" dirty="0" smtClean="0"/>
              <a:t>especially </a:t>
            </a:r>
            <a:r>
              <a:rPr lang="en-US" sz="1200" dirty="0"/>
              <a:t>value the softcover books.</a:t>
            </a:r>
          </a:p>
          <a:p>
            <a:r>
              <a:rPr lang="en-US" sz="1200" dirty="0"/>
              <a:t>The gains my students are making in reading</a:t>
            </a:r>
          </a:p>
          <a:p>
            <a:r>
              <a:rPr lang="en-US" sz="1200" dirty="0"/>
              <a:t>Richness of materials, flexibility.</a:t>
            </a:r>
          </a:p>
          <a:p>
            <a:pPr marL="0" indent="0">
              <a:buNone/>
            </a:pPr>
            <a:endParaRPr lang="en-US" sz="1100" dirty="0"/>
          </a:p>
        </p:txBody>
      </p:sp>
      <p:sp>
        <p:nvSpPr>
          <p:cNvPr id="6" name="Content Placeholder 5"/>
          <p:cNvSpPr>
            <a:spLocks noGrp="1"/>
          </p:cNvSpPr>
          <p:nvPr>
            <p:ph sz="quarter" idx="2"/>
          </p:nvPr>
        </p:nvSpPr>
        <p:spPr>
          <a:xfrm>
            <a:off x="4270248" y="1600200"/>
            <a:ext cx="3657600" cy="5181600"/>
          </a:xfrm>
        </p:spPr>
        <p:txBody>
          <a:bodyPr>
            <a:noAutofit/>
          </a:bodyPr>
          <a:lstStyle/>
          <a:p>
            <a:r>
              <a:rPr lang="en-US" sz="1200" dirty="0"/>
              <a:t>Great program and it really helps students to learn to read.</a:t>
            </a:r>
          </a:p>
          <a:p>
            <a:r>
              <a:rPr lang="en-US" sz="1200" dirty="0"/>
              <a:t>Read 180 Software</a:t>
            </a:r>
          </a:p>
          <a:p>
            <a:r>
              <a:rPr lang="en-US" sz="1200" dirty="0"/>
              <a:t>The focused instruction</a:t>
            </a:r>
          </a:p>
          <a:p>
            <a:r>
              <a:rPr lang="en-US" sz="1200" dirty="0"/>
              <a:t>The computer program</a:t>
            </a:r>
          </a:p>
          <a:p>
            <a:r>
              <a:rPr lang="en-US" sz="1200" dirty="0"/>
              <a:t>Time in small group to work with students and give immediate feedback.</a:t>
            </a:r>
          </a:p>
          <a:p>
            <a:r>
              <a:rPr lang="en-US" sz="1200" dirty="0"/>
              <a:t>I value the individualize </a:t>
            </a:r>
            <a:r>
              <a:rPr lang="en-US" sz="1200" dirty="0" smtClean="0"/>
              <a:t>instruction</a:t>
            </a:r>
            <a:r>
              <a:rPr lang="en-US" sz="1200" dirty="0"/>
              <a:t>.</a:t>
            </a:r>
          </a:p>
          <a:p>
            <a:r>
              <a:rPr lang="en-US" sz="1200" dirty="0"/>
              <a:t>It is a diverse program, offering multiple strategies and materials.</a:t>
            </a:r>
          </a:p>
          <a:p>
            <a:r>
              <a:rPr lang="en-US" sz="1200" dirty="0"/>
              <a:t>the ability to see the individual student's needs</a:t>
            </a:r>
          </a:p>
          <a:p>
            <a:r>
              <a:rPr lang="en-US" sz="1200" dirty="0"/>
              <a:t>The balanced approach with reading and writing as well as other skills connected in the language arts program.</a:t>
            </a:r>
          </a:p>
          <a:p>
            <a:r>
              <a:rPr lang="en-US" sz="1200" dirty="0"/>
              <a:t>The consistency and multi-targeted approach in the </a:t>
            </a:r>
            <a:r>
              <a:rPr lang="en-US" sz="1200" dirty="0" err="1" smtClean="0"/>
              <a:t>rB</a:t>
            </a:r>
            <a:r>
              <a:rPr lang="en-US" sz="1200" dirty="0" err="1" smtClean="0"/>
              <a:t>ook</a:t>
            </a:r>
            <a:endParaRPr lang="en-US" sz="1200" dirty="0"/>
          </a:p>
          <a:p>
            <a:r>
              <a:rPr lang="en-US" sz="1200" dirty="0"/>
              <a:t>I like the idea of helping struggling readers.</a:t>
            </a:r>
          </a:p>
          <a:p>
            <a:r>
              <a:rPr lang="en-US" sz="1200" dirty="0"/>
              <a:t>The is a great variety of reading materials for students to choose from.</a:t>
            </a:r>
          </a:p>
          <a:p>
            <a:endParaRPr lang="en-US" sz="1100" dirty="0"/>
          </a:p>
        </p:txBody>
      </p:sp>
    </p:spTree>
    <p:extLst>
      <p:ext uri="{BB962C8B-B14F-4D97-AF65-F5344CB8AC3E}">
        <p14:creationId xmlns:p14="http://schemas.microsoft.com/office/powerpoint/2010/main" val="2416873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smtClean="0">
                <a:solidFill>
                  <a:schemeClr val="accent3"/>
                </a:solidFill>
              </a:rPr>
              <a:t>READ 180 </a:t>
            </a:r>
            <a:r>
              <a:rPr lang="en-US" sz="2800" dirty="0" smtClean="0"/>
              <a:t>Teacher Survey Highlights – What Motivates Students?</a:t>
            </a:r>
            <a:endParaRPr lang="en-US" sz="2800" dirty="0"/>
          </a:p>
        </p:txBody>
      </p:sp>
      <p:sp>
        <p:nvSpPr>
          <p:cNvPr id="2" name="Slide Number Placeholder 1"/>
          <p:cNvSpPr>
            <a:spLocks noGrp="1"/>
          </p:cNvSpPr>
          <p:nvPr>
            <p:ph type="sldNum" sz="quarter" idx="12"/>
          </p:nvPr>
        </p:nvSpPr>
        <p:spPr/>
        <p:txBody>
          <a:bodyPr/>
          <a:lstStyle/>
          <a:p>
            <a:fld id="{EC7F49B5-2AEE-4890-8CB1-F377B0DB0A58}" type="slidenum">
              <a:rPr lang="en-US" smtClean="0"/>
              <a:t>41</a:t>
            </a:fld>
            <a:endParaRPr lang="en-US"/>
          </a:p>
        </p:txBody>
      </p:sp>
      <p:sp>
        <p:nvSpPr>
          <p:cNvPr id="4" name="Content Placeholder 3"/>
          <p:cNvSpPr>
            <a:spLocks noGrp="1"/>
          </p:cNvSpPr>
          <p:nvPr>
            <p:ph sz="quarter" idx="1"/>
          </p:nvPr>
        </p:nvSpPr>
        <p:spPr>
          <a:xfrm>
            <a:off x="457200" y="1600200"/>
            <a:ext cx="3657600" cy="5181600"/>
          </a:xfrm>
        </p:spPr>
        <p:txBody>
          <a:bodyPr>
            <a:noAutofit/>
          </a:bodyPr>
          <a:lstStyle/>
          <a:p>
            <a:r>
              <a:rPr lang="en-US" sz="1100" dirty="0"/>
              <a:t>They work at their own level of excellence.</a:t>
            </a:r>
          </a:p>
          <a:p>
            <a:r>
              <a:rPr lang="en-US" sz="1100" dirty="0"/>
              <a:t>An increase in their </a:t>
            </a:r>
            <a:r>
              <a:rPr lang="en-US" sz="1100" dirty="0" err="1"/>
              <a:t>Lexile</a:t>
            </a:r>
            <a:r>
              <a:rPr lang="en-US" sz="1100" dirty="0"/>
              <a:t> scores is one form of motivation for my students. Also, they feel </a:t>
            </a:r>
            <a:r>
              <a:rPr lang="en-US" sz="1100" dirty="0" smtClean="0"/>
              <a:t>successful </a:t>
            </a:r>
            <a:r>
              <a:rPr lang="en-US" sz="1100" dirty="0"/>
              <a:t>because they receive immediate feedback from the computer program.</a:t>
            </a:r>
          </a:p>
          <a:p>
            <a:r>
              <a:rPr lang="en-US" sz="1100" dirty="0"/>
              <a:t>The different types of books available at their reading level.</a:t>
            </a:r>
          </a:p>
          <a:p>
            <a:r>
              <a:rPr lang="en-US" sz="1100" dirty="0"/>
              <a:t>Feeling successful in school.</a:t>
            </a:r>
          </a:p>
          <a:p>
            <a:r>
              <a:rPr lang="en-US" sz="1100" dirty="0"/>
              <a:t>The bond we have as a class, the computer program and the books to read.</a:t>
            </a:r>
          </a:p>
          <a:p>
            <a:r>
              <a:rPr lang="en-US" sz="1100" dirty="0"/>
              <a:t>Reading books that are interesting, and writing on the </a:t>
            </a:r>
            <a:r>
              <a:rPr lang="en-US" sz="1100" dirty="0" smtClean="0"/>
              <a:t>Moodle</a:t>
            </a:r>
            <a:r>
              <a:rPr lang="en-US" sz="1100" dirty="0"/>
              <a:t>.</a:t>
            </a:r>
          </a:p>
          <a:p>
            <a:r>
              <a:rPr lang="en-US" sz="1100" dirty="0"/>
              <a:t>Frequent experiences of success</a:t>
            </a:r>
          </a:p>
          <a:p>
            <a:r>
              <a:rPr lang="en-US" sz="1100" dirty="0"/>
              <a:t>Success...reading a book they CAN read, at passing the quizzes and the looks on their faces when they see how much they have gone up on their </a:t>
            </a:r>
            <a:r>
              <a:rPr lang="en-US" sz="1100" dirty="0" err="1" smtClean="0"/>
              <a:t>Lexile</a:t>
            </a:r>
            <a:r>
              <a:rPr lang="en-US" sz="1100" dirty="0" smtClean="0"/>
              <a:t> </a:t>
            </a:r>
            <a:r>
              <a:rPr lang="en-US" sz="1100" dirty="0"/>
              <a:t>score...</a:t>
            </a:r>
            <a:r>
              <a:rPr lang="en-US" sz="1100" dirty="0" smtClean="0"/>
              <a:t>PRICELESS</a:t>
            </a:r>
            <a:r>
              <a:rPr lang="en-US" sz="1100" dirty="0"/>
              <a:t>!!!!</a:t>
            </a:r>
          </a:p>
          <a:p>
            <a:r>
              <a:rPr lang="en-US" sz="1100" dirty="0"/>
              <a:t>Audiobooks and computers</a:t>
            </a:r>
          </a:p>
          <a:p>
            <a:r>
              <a:rPr lang="en-US" sz="1100" dirty="0"/>
              <a:t>The students feel that the program is teaching them in a cool way.</a:t>
            </a:r>
          </a:p>
          <a:p>
            <a:r>
              <a:rPr lang="en-US" sz="1100" dirty="0" smtClean="0"/>
              <a:t>The </a:t>
            </a:r>
            <a:r>
              <a:rPr lang="en-US" sz="1100" dirty="0"/>
              <a:t>interesting content of materials, frequent feedback about progress</a:t>
            </a:r>
          </a:p>
          <a:p>
            <a:r>
              <a:rPr lang="en-US" sz="1100" dirty="0"/>
              <a:t>Teacher enthusiasm and knowledge of materials</a:t>
            </a:r>
            <a:r>
              <a:rPr lang="en-US" sz="1100" dirty="0" smtClean="0"/>
              <a:t>; goal </a:t>
            </a:r>
            <a:r>
              <a:rPr lang="en-US" sz="1100" dirty="0"/>
              <a:t>setting and personal </a:t>
            </a:r>
            <a:r>
              <a:rPr lang="en-US" sz="1100" dirty="0" smtClean="0"/>
              <a:t>attention</a:t>
            </a:r>
            <a:r>
              <a:rPr lang="en-US" sz="1100" dirty="0" smtClean="0"/>
              <a:t>; Immediate </a:t>
            </a:r>
            <a:r>
              <a:rPr lang="en-US" sz="1100" dirty="0"/>
              <a:t>feedback</a:t>
            </a:r>
            <a:r>
              <a:rPr lang="en-US" sz="1100" dirty="0" smtClean="0"/>
              <a:t>.</a:t>
            </a:r>
            <a:endParaRPr lang="en-US" sz="1100" dirty="0"/>
          </a:p>
        </p:txBody>
      </p:sp>
      <p:sp>
        <p:nvSpPr>
          <p:cNvPr id="6" name="Content Placeholder 5"/>
          <p:cNvSpPr>
            <a:spLocks noGrp="1"/>
          </p:cNvSpPr>
          <p:nvPr>
            <p:ph sz="quarter" idx="2"/>
          </p:nvPr>
        </p:nvSpPr>
        <p:spPr>
          <a:xfrm>
            <a:off x="4270248" y="1600200"/>
            <a:ext cx="3657600" cy="5181600"/>
          </a:xfrm>
        </p:spPr>
        <p:txBody>
          <a:bodyPr>
            <a:normAutofit fontScale="47500" lnSpcReduction="20000"/>
          </a:bodyPr>
          <a:lstStyle/>
          <a:p>
            <a:r>
              <a:rPr lang="en-US" sz="2500" dirty="0"/>
              <a:t>Positive feedback</a:t>
            </a:r>
          </a:p>
          <a:p>
            <a:r>
              <a:rPr lang="en-US" sz="2500" dirty="0"/>
              <a:t>Books that interest them</a:t>
            </a:r>
          </a:p>
          <a:p>
            <a:r>
              <a:rPr lang="en-US" sz="2500" dirty="0"/>
              <a:t>Seeing their own achievement</a:t>
            </a:r>
          </a:p>
          <a:p>
            <a:r>
              <a:rPr lang="en-US" sz="2500" dirty="0" smtClean="0"/>
              <a:t>Completing </a:t>
            </a:r>
            <a:r>
              <a:rPr lang="en-US" sz="2500" dirty="0"/>
              <a:t>a section</a:t>
            </a:r>
          </a:p>
          <a:p>
            <a:r>
              <a:rPr lang="en-US" sz="2500" dirty="0"/>
              <a:t>Immediate feedback, goal setting, and encouragement from educators.</a:t>
            </a:r>
          </a:p>
          <a:p>
            <a:r>
              <a:rPr lang="en-US" sz="2500" dirty="0"/>
              <a:t>Improving their SRI score motivates my students.</a:t>
            </a:r>
          </a:p>
          <a:p>
            <a:r>
              <a:rPr lang="en-US" sz="2500" dirty="0"/>
              <a:t>The anchor videos and whole group discussions seem the most motivational aspects.</a:t>
            </a:r>
          </a:p>
          <a:p>
            <a:r>
              <a:rPr lang="en-US" sz="2500" dirty="0" smtClean="0"/>
              <a:t>The </a:t>
            </a:r>
            <a:r>
              <a:rPr lang="en-US" sz="2500" dirty="0"/>
              <a:t>climate that I've built in class...this is not a "dumb" reading class</a:t>
            </a:r>
          </a:p>
          <a:p>
            <a:r>
              <a:rPr lang="en-US" sz="2500" dirty="0"/>
              <a:t>Being able to improve reading scores and exiting from the program after enough growth on classroom, district and state assessment improvements are shown.</a:t>
            </a:r>
          </a:p>
          <a:p>
            <a:r>
              <a:rPr lang="en-US" sz="2500" dirty="0"/>
              <a:t>They find the topics and activities in the R book very interesting and LOVE the positive feedback they receive when using the computer.</a:t>
            </a:r>
          </a:p>
          <a:p>
            <a:r>
              <a:rPr lang="en-US" sz="2500" dirty="0"/>
              <a:t>No idea. My students are rarely motivated.</a:t>
            </a:r>
          </a:p>
          <a:p>
            <a:r>
              <a:rPr lang="en-US" sz="2500" dirty="0"/>
              <a:t>Success seems to be a wonderful motivator. When students see themselves making progress on their SRI scores, their reading counts quizzes or software activities, they are inspired to continue working and trying harder.</a:t>
            </a:r>
          </a:p>
          <a:p>
            <a:endParaRPr lang="en-US" dirty="0"/>
          </a:p>
        </p:txBody>
      </p:sp>
    </p:spTree>
    <p:extLst>
      <p:ext uri="{BB962C8B-B14F-4D97-AF65-F5344CB8AC3E}">
        <p14:creationId xmlns:p14="http://schemas.microsoft.com/office/powerpoint/2010/main" val="1799189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3"/>
                </a:solidFill>
              </a:rPr>
              <a:t>READ 180 </a:t>
            </a:r>
            <a:r>
              <a:rPr lang="en-US" sz="3600" dirty="0" smtClean="0"/>
              <a:t>Student Survey</a:t>
            </a:r>
            <a:endParaRPr lang="en-US" sz="3600" dirty="0"/>
          </a:p>
        </p:txBody>
      </p:sp>
      <p:sp>
        <p:nvSpPr>
          <p:cNvPr id="3" name="Content Placeholder 2"/>
          <p:cNvSpPr>
            <a:spLocks noGrp="1"/>
          </p:cNvSpPr>
          <p:nvPr>
            <p:ph sz="quarter" idx="1"/>
          </p:nvPr>
        </p:nvSpPr>
        <p:spPr>
          <a:xfrm>
            <a:off x="457200" y="1600200"/>
            <a:ext cx="4191000" cy="4953000"/>
          </a:xfrm>
        </p:spPr>
        <p:txBody>
          <a:bodyPr>
            <a:normAutofit fontScale="92500" lnSpcReduction="20000"/>
          </a:bodyPr>
          <a:lstStyle/>
          <a:p>
            <a:r>
              <a:rPr lang="en-US" b="1" dirty="0" smtClean="0">
                <a:solidFill>
                  <a:schemeClr val="accent4">
                    <a:lumMod val="50000"/>
                  </a:schemeClr>
                </a:solidFill>
              </a:rPr>
              <a:t>Think</a:t>
            </a:r>
          </a:p>
          <a:p>
            <a:pPr lvl="1"/>
            <a:r>
              <a:rPr lang="en-US" dirty="0" smtClean="0"/>
              <a:t>Skim the Student Information Surveys</a:t>
            </a:r>
          </a:p>
          <a:p>
            <a:pPr lvl="1"/>
            <a:r>
              <a:rPr lang="en-US" dirty="0" smtClean="0"/>
              <a:t>What question(s) do you have for READ 180 students?</a:t>
            </a:r>
          </a:p>
          <a:p>
            <a:r>
              <a:rPr lang="en-US" b="1" dirty="0" smtClean="0">
                <a:solidFill>
                  <a:schemeClr val="accent4">
                    <a:lumMod val="50000"/>
                  </a:schemeClr>
                </a:solidFill>
              </a:rPr>
              <a:t>Write</a:t>
            </a:r>
          </a:p>
          <a:p>
            <a:pPr lvl="1"/>
            <a:r>
              <a:rPr lang="en-US" dirty="0" smtClean="0"/>
              <a:t>On an index card, write a question you would like to ask READ 180 students.</a:t>
            </a:r>
          </a:p>
          <a:p>
            <a:r>
              <a:rPr lang="en-US" b="1" dirty="0" smtClean="0">
                <a:solidFill>
                  <a:schemeClr val="accent4">
                    <a:lumMod val="50000"/>
                  </a:schemeClr>
                </a:solidFill>
              </a:rPr>
              <a:t>Pair</a:t>
            </a:r>
          </a:p>
          <a:p>
            <a:pPr lvl="1"/>
            <a:r>
              <a:rPr lang="en-US" dirty="0" smtClean="0"/>
              <a:t>Share and discuss the questions you wrote on the index card.</a:t>
            </a:r>
          </a:p>
          <a:p>
            <a:r>
              <a:rPr lang="en-US" b="1" dirty="0" smtClean="0">
                <a:solidFill>
                  <a:schemeClr val="accent4">
                    <a:lumMod val="50000"/>
                  </a:schemeClr>
                </a:solidFill>
              </a:rPr>
              <a:t>Share</a:t>
            </a:r>
          </a:p>
          <a:p>
            <a:pPr lvl="1"/>
            <a:r>
              <a:rPr lang="en-US" dirty="0" smtClean="0"/>
              <a:t>Using the sentence starter, share a question you would like to ask READ 180 students with the group:</a:t>
            </a:r>
          </a:p>
          <a:p>
            <a:pPr lvl="1"/>
            <a:endParaRPr lang="en-US" dirty="0" smtClean="0"/>
          </a:p>
        </p:txBody>
      </p:sp>
      <p:sp>
        <p:nvSpPr>
          <p:cNvPr id="4" name="Slide Number Placeholder 3"/>
          <p:cNvSpPr>
            <a:spLocks noGrp="1"/>
          </p:cNvSpPr>
          <p:nvPr>
            <p:ph type="sldNum" sz="quarter" idx="15"/>
          </p:nvPr>
        </p:nvSpPr>
        <p:spPr/>
        <p:txBody>
          <a:bodyPr/>
          <a:lstStyle/>
          <a:p>
            <a:fld id="{EC7F49B5-2AEE-4890-8CB1-F377B0DB0A58}" type="slidenum">
              <a:rPr lang="en-US" smtClean="0"/>
              <a:t>42</a:t>
            </a:fld>
            <a:endParaRPr lang="en-US"/>
          </a:p>
        </p:txBody>
      </p:sp>
      <p:sp>
        <p:nvSpPr>
          <p:cNvPr id="5" name="TextBox 4"/>
          <p:cNvSpPr txBox="1"/>
          <p:nvPr/>
        </p:nvSpPr>
        <p:spPr>
          <a:xfrm>
            <a:off x="4861089" y="2438400"/>
            <a:ext cx="3429000"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1" algn="ctr"/>
            <a:r>
              <a:rPr lang="en-US" sz="2400" b="1" dirty="0"/>
              <a:t>One question </a:t>
            </a:r>
            <a:r>
              <a:rPr lang="en-US" sz="2400" b="1" dirty="0" smtClean="0"/>
              <a:t>I </a:t>
            </a:r>
            <a:r>
              <a:rPr lang="en-US" sz="2400" b="1" dirty="0"/>
              <a:t>have for </a:t>
            </a:r>
            <a:r>
              <a:rPr lang="en-US" sz="2400" b="1" dirty="0" smtClean="0"/>
              <a:t>my READ </a:t>
            </a:r>
            <a:r>
              <a:rPr lang="en-US" sz="2400" b="1" dirty="0"/>
              <a:t>180 students is “______________________________________?”</a:t>
            </a:r>
          </a:p>
          <a:p>
            <a:endParaRPr lang="en-US" dirty="0"/>
          </a:p>
        </p:txBody>
      </p:sp>
      <p:pic>
        <p:nvPicPr>
          <p:cNvPr id="10243" name="Picture 3" descr="C:\Documents and Settings\08269\Local Settings\Temporary Internet Files\Content.IE5\0TWNOYW8\MC9003841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2068" y="228600"/>
            <a:ext cx="1538021" cy="182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69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Tell the story of </a:t>
            </a:r>
            <a:br>
              <a:rPr lang="en-US" sz="3600" dirty="0" smtClean="0"/>
            </a:br>
            <a:r>
              <a:rPr lang="en-US" sz="3600" dirty="0"/>
              <a:t>	</a:t>
            </a:r>
            <a:r>
              <a:rPr lang="en-US" sz="3600" dirty="0" smtClean="0"/>
              <a:t>	a </a:t>
            </a:r>
            <a:r>
              <a:rPr lang="en-US" sz="3600" dirty="0" smtClean="0">
                <a:solidFill>
                  <a:schemeClr val="accent3"/>
                </a:solidFill>
              </a:rPr>
              <a:t>READ 180 </a:t>
            </a:r>
            <a:r>
              <a:rPr lang="en-US" sz="3600" dirty="0" smtClean="0"/>
              <a:t>Student . . .</a:t>
            </a:r>
            <a:endParaRPr lang="en-US" sz="3600" dirty="0"/>
          </a:p>
        </p:txBody>
      </p:sp>
      <p:sp>
        <p:nvSpPr>
          <p:cNvPr id="3" name="Content Placeholder 2"/>
          <p:cNvSpPr>
            <a:spLocks noGrp="1"/>
          </p:cNvSpPr>
          <p:nvPr>
            <p:ph sz="quarter" idx="1"/>
          </p:nvPr>
        </p:nvSpPr>
        <p:spPr>
          <a:xfrm>
            <a:off x="457200" y="1600200"/>
            <a:ext cx="5105400" cy="5257800"/>
          </a:xfrm>
        </p:spPr>
        <p:txBody>
          <a:bodyPr>
            <a:normAutofit fontScale="77500" lnSpcReduction="20000"/>
          </a:bodyPr>
          <a:lstStyle/>
          <a:p>
            <a:pPr>
              <a:lnSpc>
                <a:spcPct val="150000"/>
              </a:lnSpc>
            </a:pPr>
            <a:r>
              <a:rPr lang="en-US" b="1" dirty="0" smtClean="0">
                <a:solidFill>
                  <a:schemeClr val="accent1">
                    <a:lumMod val="50000"/>
                  </a:schemeClr>
                </a:solidFill>
              </a:rPr>
              <a:t>Skim through our list </a:t>
            </a:r>
            <a:r>
              <a:rPr lang="en-US" dirty="0" smtClean="0"/>
              <a:t>of what motivates READ 180 students.        </a:t>
            </a:r>
            <a:r>
              <a:rPr lang="en-US" sz="1800" i="1" dirty="0" smtClean="0">
                <a:solidFill>
                  <a:schemeClr val="accent1">
                    <a:lumMod val="75000"/>
                  </a:schemeClr>
                </a:solidFill>
              </a:rPr>
              <a:t>(Writing Process: Generate Ideas)</a:t>
            </a:r>
          </a:p>
          <a:p>
            <a:pPr>
              <a:lnSpc>
                <a:spcPct val="150000"/>
              </a:lnSpc>
            </a:pPr>
            <a:r>
              <a:rPr lang="en-US" b="1" dirty="0" smtClean="0">
                <a:solidFill>
                  <a:schemeClr val="accent1">
                    <a:lumMod val="50000"/>
                  </a:schemeClr>
                </a:solidFill>
              </a:rPr>
              <a:t>Choose an idea</a:t>
            </a:r>
            <a:r>
              <a:rPr lang="en-US" dirty="0" smtClean="0"/>
              <a:t> or two from the list and imagine a student or group of students this idea describes. </a:t>
            </a:r>
            <a:r>
              <a:rPr lang="en-US" sz="1800" i="1" dirty="0">
                <a:solidFill>
                  <a:schemeClr val="accent1">
                    <a:lumMod val="75000"/>
                  </a:schemeClr>
                </a:solidFill>
              </a:rPr>
              <a:t>(Writing Process: </a:t>
            </a:r>
            <a:r>
              <a:rPr lang="en-US" sz="1800" i="1" dirty="0" smtClean="0">
                <a:solidFill>
                  <a:schemeClr val="accent1">
                    <a:lumMod val="75000"/>
                  </a:schemeClr>
                </a:solidFill>
              </a:rPr>
              <a:t>Plan)</a:t>
            </a:r>
            <a:endParaRPr lang="en-US" i="1" dirty="0" smtClean="0">
              <a:solidFill>
                <a:schemeClr val="accent1">
                  <a:lumMod val="75000"/>
                </a:schemeClr>
              </a:solidFill>
            </a:endParaRPr>
          </a:p>
          <a:p>
            <a:pPr>
              <a:lnSpc>
                <a:spcPct val="150000"/>
              </a:lnSpc>
            </a:pPr>
            <a:r>
              <a:rPr lang="en-US" b="1" dirty="0" smtClean="0">
                <a:solidFill>
                  <a:schemeClr val="accent1">
                    <a:lumMod val="50000"/>
                  </a:schemeClr>
                </a:solidFill>
              </a:rPr>
              <a:t>Tell the story</a:t>
            </a:r>
            <a:r>
              <a:rPr lang="en-US" b="1" dirty="0" smtClean="0"/>
              <a:t> </a:t>
            </a:r>
            <a:r>
              <a:rPr lang="en-US" dirty="0" smtClean="0"/>
              <a:t>of this student and describe how this student is or has become motivated . . . </a:t>
            </a:r>
            <a:r>
              <a:rPr lang="en-US" sz="1800" i="1" dirty="0" smtClean="0">
                <a:solidFill>
                  <a:schemeClr val="accent1">
                    <a:lumMod val="75000"/>
                  </a:schemeClr>
                </a:solidFill>
              </a:rPr>
              <a:t>(Writing Process:  Write)</a:t>
            </a:r>
          </a:p>
          <a:p>
            <a:pPr>
              <a:lnSpc>
                <a:spcPct val="150000"/>
              </a:lnSpc>
            </a:pPr>
            <a:r>
              <a:rPr lang="en-US" sz="1800" i="1" dirty="0" smtClean="0">
                <a:solidFill>
                  <a:schemeClr val="accent1">
                    <a:lumMod val="75000"/>
                  </a:schemeClr>
                </a:solidFill>
              </a:rPr>
              <a:t>We’ll skip over Revision and Editing.</a:t>
            </a:r>
          </a:p>
          <a:p>
            <a:pPr>
              <a:lnSpc>
                <a:spcPct val="150000"/>
              </a:lnSpc>
            </a:pPr>
            <a:r>
              <a:rPr lang="en-US" b="1" dirty="0" smtClean="0">
                <a:solidFill>
                  <a:schemeClr val="accent1">
                    <a:lumMod val="50000"/>
                  </a:schemeClr>
                </a:solidFill>
              </a:rPr>
              <a:t>Share your story </a:t>
            </a:r>
            <a:r>
              <a:rPr lang="en-US" dirty="0" smtClean="0"/>
              <a:t>with a partner.  </a:t>
            </a:r>
            <a:r>
              <a:rPr lang="en-US" sz="1800" i="1" dirty="0" smtClean="0">
                <a:solidFill>
                  <a:schemeClr val="accent1">
                    <a:lumMod val="75000"/>
                  </a:schemeClr>
                </a:solidFill>
              </a:rPr>
              <a:t>(Writing Process:  Final Draft/Present)</a:t>
            </a:r>
            <a:endParaRPr lang="en-US" sz="1800" i="1" dirty="0">
              <a:solidFill>
                <a:schemeClr val="accent1">
                  <a:lumMod val="75000"/>
                </a:schemeClr>
              </a:solidFill>
            </a:endParaRPr>
          </a:p>
          <a:p>
            <a:endParaRPr lang="en-US" dirty="0" smtClean="0"/>
          </a:p>
          <a:p>
            <a:endParaRPr lang="en-US" dirty="0"/>
          </a:p>
        </p:txBody>
      </p:sp>
      <p:sp>
        <p:nvSpPr>
          <p:cNvPr id="4" name="Slide Number Placeholder 3"/>
          <p:cNvSpPr>
            <a:spLocks noGrp="1"/>
          </p:cNvSpPr>
          <p:nvPr>
            <p:ph type="sldNum" sz="quarter" idx="15"/>
          </p:nvPr>
        </p:nvSpPr>
        <p:spPr/>
        <p:txBody>
          <a:bodyPr/>
          <a:lstStyle/>
          <a:p>
            <a:fld id="{EC7F49B5-2AEE-4890-8CB1-F377B0DB0A58}" type="slidenum">
              <a:rPr lang="en-US" smtClean="0"/>
              <a:t>43</a:t>
            </a:fld>
            <a:endParaRPr lang="en-US"/>
          </a:p>
        </p:txBody>
      </p:sp>
      <p:pic>
        <p:nvPicPr>
          <p:cNvPr id="4098" name="Picture 2" descr="C:\Documents and Settings\08269\Local Settings\Temporary Internet Files\Content.IE5\WC48DV8E\MC9002875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492806"/>
            <a:ext cx="1664475" cy="2383994"/>
          </a:xfrm>
          <a:prstGeom prst="rect">
            <a:avLst/>
          </a:prstGeom>
          <a:noFill/>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37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3"/>
                </a:solidFill>
              </a:rPr>
              <a:t>READ 180 </a:t>
            </a:r>
            <a:r>
              <a:rPr lang="en-US" sz="4000" dirty="0" smtClean="0"/>
              <a:t>Contest</a:t>
            </a:r>
            <a:endParaRPr lang="en-US" sz="4000" dirty="0"/>
          </a:p>
        </p:txBody>
      </p:sp>
      <p:sp>
        <p:nvSpPr>
          <p:cNvPr id="3" name="Content Placeholder 2"/>
          <p:cNvSpPr>
            <a:spLocks noGrp="1"/>
          </p:cNvSpPr>
          <p:nvPr>
            <p:ph sz="quarter" idx="1"/>
          </p:nvPr>
        </p:nvSpPr>
        <p:spPr/>
        <p:txBody>
          <a:bodyPr>
            <a:normAutofit/>
          </a:bodyPr>
          <a:lstStyle/>
          <a:p>
            <a:r>
              <a:rPr lang="en-US" sz="3200" dirty="0" smtClean="0"/>
              <a:t>Statements describing how READ 180 has helped to make a difference in your school or classroom.</a:t>
            </a:r>
          </a:p>
          <a:p>
            <a:r>
              <a:rPr lang="en-US" sz="3200" dirty="0" smtClean="0"/>
              <a:t>Prizes are books.</a:t>
            </a:r>
          </a:p>
          <a:p>
            <a:r>
              <a:rPr lang="en-US" sz="3200" dirty="0" smtClean="0"/>
              <a:t>Information available on READ 180 website.</a:t>
            </a:r>
            <a:endParaRPr lang="en-US" sz="3200" dirty="0"/>
          </a:p>
        </p:txBody>
      </p:sp>
      <p:sp>
        <p:nvSpPr>
          <p:cNvPr id="4" name="Slide Number Placeholder 3"/>
          <p:cNvSpPr>
            <a:spLocks noGrp="1"/>
          </p:cNvSpPr>
          <p:nvPr>
            <p:ph type="sldNum" sz="quarter" idx="15"/>
          </p:nvPr>
        </p:nvSpPr>
        <p:spPr/>
        <p:txBody>
          <a:bodyPr/>
          <a:lstStyle/>
          <a:p>
            <a:fld id="{EC7F49B5-2AEE-4890-8CB1-F377B0DB0A58}" type="slidenum">
              <a:rPr lang="en-US" smtClean="0"/>
              <a:t>44</a:t>
            </a:fld>
            <a:endParaRPr lang="en-US"/>
          </a:p>
        </p:txBody>
      </p:sp>
      <p:pic>
        <p:nvPicPr>
          <p:cNvPr id="16386" name="Picture 2" descr="C:\Documents and Settings\08269\Local Settings\Temporary Internet Files\Content.IE5\RLTA79KF\MC9001547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876800"/>
            <a:ext cx="3342132"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75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Evaluations</a:t>
            </a:r>
            <a:endParaRPr lang="en-US" sz="4000" dirty="0"/>
          </a:p>
        </p:txBody>
      </p:sp>
      <p:sp>
        <p:nvSpPr>
          <p:cNvPr id="6" name="Text Placeholder 5"/>
          <p:cNvSpPr>
            <a:spLocks noGrp="1"/>
          </p:cNvSpPr>
          <p:nvPr>
            <p:ph type="body" idx="1"/>
          </p:nvPr>
        </p:nvSpPr>
        <p:spPr/>
        <p:txBody>
          <a:bodyPr>
            <a:normAutofit/>
          </a:bodyPr>
          <a:lstStyle/>
          <a:p>
            <a:pPr algn="ctr"/>
            <a:r>
              <a:rPr lang="en-US" sz="2800" i="1" dirty="0" smtClean="0"/>
              <a:t>Thank you for a wonderful day together!</a:t>
            </a:r>
            <a:endParaRPr lang="en-US" sz="2800" i="1" dirty="0"/>
          </a:p>
        </p:txBody>
      </p:sp>
      <p:sp>
        <p:nvSpPr>
          <p:cNvPr id="4" name="Slide Number Placeholder 3"/>
          <p:cNvSpPr>
            <a:spLocks noGrp="1"/>
          </p:cNvSpPr>
          <p:nvPr>
            <p:ph type="sldNum" sz="quarter" idx="12"/>
          </p:nvPr>
        </p:nvSpPr>
        <p:spPr/>
        <p:txBody>
          <a:bodyPr/>
          <a:lstStyle/>
          <a:p>
            <a:fld id="{EC7F49B5-2AEE-4890-8CB1-F377B0DB0A58}" type="slidenum">
              <a:rPr lang="en-US" smtClean="0"/>
              <a:t>45</a:t>
            </a:fld>
            <a:endParaRPr lang="en-US"/>
          </a:p>
        </p:txBody>
      </p:sp>
    </p:spTree>
    <p:extLst>
      <p:ext uri="{BB962C8B-B14F-4D97-AF65-F5344CB8AC3E}">
        <p14:creationId xmlns:p14="http://schemas.microsoft.com/office/powerpoint/2010/main" val="9567411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 Used to Think . . . </a:t>
            </a:r>
            <a:br>
              <a:rPr lang="en-US" sz="3600" dirty="0" smtClean="0"/>
            </a:br>
            <a:r>
              <a:rPr lang="en-US" sz="3600" dirty="0"/>
              <a:t>	</a:t>
            </a:r>
            <a:r>
              <a:rPr lang="en-US" sz="3600" dirty="0" smtClean="0"/>
              <a:t>	And Now I Think . . .”</a:t>
            </a:r>
            <a:endParaRPr lang="en-US" sz="3600" dirty="0"/>
          </a:p>
        </p:txBody>
      </p:sp>
      <p:sp>
        <p:nvSpPr>
          <p:cNvPr id="4" name="Slide Number Placeholder 3"/>
          <p:cNvSpPr>
            <a:spLocks noGrp="1"/>
          </p:cNvSpPr>
          <p:nvPr>
            <p:ph type="sldNum" sz="quarter" idx="12"/>
          </p:nvPr>
        </p:nvSpPr>
        <p:spPr/>
        <p:txBody>
          <a:bodyPr/>
          <a:lstStyle/>
          <a:p>
            <a:fld id="{EC7F49B5-2AEE-4890-8CB1-F377B0DB0A58}" type="slidenum">
              <a:rPr lang="en-US" smtClean="0"/>
              <a:t>46</a:t>
            </a:fld>
            <a:endParaRPr lang="en-US"/>
          </a:p>
        </p:txBody>
      </p:sp>
      <p:sp>
        <p:nvSpPr>
          <p:cNvPr id="5" name="Text Placeholder 4"/>
          <p:cNvSpPr>
            <a:spLocks noGrp="1"/>
          </p:cNvSpPr>
          <p:nvPr>
            <p:ph type="body" sz="quarter" idx="1"/>
          </p:nvPr>
        </p:nvSpPr>
        <p:spPr/>
        <p:txBody>
          <a:bodyPr/>
          <a:lstStyle/>
          <a:p>
            <a:r>
              <a:rPr lang="en-US" dirty="0" smtClean="0"/>
              <a:t>I Used to Think . . .</a:t>
            </a:r>
            <a:endParaRPr lang="en-US" dirty="0"/>
          </a:p>
        </p:txBody>
      </p:sp>
      <p:sp>
        <p:nvSpPr>
          <p:cNvPr id="7" name="Text Placeholder 6"/>
          <p:cNvSpPr>
            <a:spLocks noGrp="1"/>
          </p:cNvSpPr>
          <p:nvPr>
            <p:ph type="body" sz="quarter" idx="3"/>
          </p:nvPr>
        </p:nvSpPr>
        <p:spPr/>
        <p:txBody>
          <a:bodyPr/>
          <a:lstStyle/>
          <a:p>
            <a:r>
              <a:rPr lang="en-US" dirty="0" smtClean="0"/>
              <a:t>And Now I Think . . .</a:t>
            </a:r>
            <a:endParaRPr lang="en-US" dirty="0"/>
          </a:p>
        </p:txBody>
      </p:sp>
      <p:pic>
        <p:nvPicPr>
          <p:cNvPr id="3074" name="Picture 2" descr="C:\Documents and Settings\08269\Local Settings\Temporary Internet Files\Content.IE5\5PQWE56T\MP900448646[1].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343400" y="236220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08269\Local Settings\Temporary Internet Files\Content.IE5\LZAR8M8Y\MP9004004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62200"/>
            <a:ext cx="3659029"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57600" y="5867400"/>
            <a:ext cx="4343400" cy="646331"/>
          </a:xfrm>
          <a:prstGeom prst="rect">
            <a:avLst/>
          </a:prstGeom>
          <a:noFill/>
        </p:spPr>
        <p:txBody>
          <a:bodyPr wrap="square" rtlCol="0">
            <a:spAutoFit/>
          </a:bodyPr>
          <a:lstStyle/>
          <a:p>
            <a:r>
              <a:rPr lang="en-US" i="1" dirty="0" smtClean="0"/>
              <a:t>Adapted from “I </a:t>
            </a:r>
            <a:r>
              <a:rPr lang="en-US" i="1" dirty="0" smtClean="0"/>
              <a:t>Used to Think…and Now I Think…” by Richard F. Elmore</a:t>
            </a:r>
            <a:endParaRPr lang="en-US" i="1" dirty="0"/>
          </a:p>
        </p:txBody>
      </p:sp>
    </p:spTree>
    <p:extLst>
      <p:ext uri="{BB962C8B-B14F-4D97-AF65-F5344CB8AC3E}">
        <p14:creationId xmlns:p14="http://schemas.microsoft.com/office/powerpoint/2010/main" val="2205406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800" dirty="0"/>
              <a:t>EPS READ 180 </a:t>
            </a:r>
            <a:r>
              <a:rPr lang="en-US" sz="4800" dirty="0" smtClean="0"/>
              <a:t>Overview</a:t>
            </a:r>
            <a:endParaRPr lang="en-US" sz="4800" dirty="0"/>
          </a:p>
        </p:txBody>
      </p:sp>
      <p:sp>
        <p:nvSpPr>
          <p:cNvPr id="9" name="Text Placeholder 8"/>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EC7F49B5-2AEE-4890-8CB1-F377B0DB0A58}" type="slidenum">
              <a:rPr lang="en-US" smtClean="0"/>
              <a:t>5</a:t>
            </a:fld>
            <a:endParaRPr lang="en-US"/>
          </a:p>
        </p:txBody>
      </p:sp>
    </p:spTree>
    <p:extLst>
      <p:ext uri="{BB962C8B-B14F-4D97-AF65-F5344CB8AC3E}">
        <p14:creationId xmlns:p14="http://schemas.microsoft.com/office/powerpoint/2010/main" val="20751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“Snapshot” of EPS READ 180</a:t>
            </a:r>
            <a:endParaRPr lang="en-US" sz="36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85219627"/>
              </p:ext>
            </p:extLst>
          </p:nvPr>
        </p:nvGraphicFramePr>
        <p:xfrm>
          <a:off x="3886200" y="1524000"/>
          <a:ext cx="5410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5"/>
          </p:nvPr>
        </p:nvSpPr>
        <p:spPr/>
        <p:txBody>
          <a:bodyPr/>
          <a:lstStyle/>
          <a:p>
            <a:fld id="{EC7F49B5-2AEE-4890-8CB1-F377B0DB0A58}" type="slidenum">
              <a:rPr lang="en-US" smtClean="0"/>
              <a:t>6</a:t>
            </a:fld>
            <a:endParaRPr lang="en-US"/>
          </a:p>
        </p:txBody>
      </p:sp>
      <p:sp>
        <p:nvSpPr>
          <p:cNvPr id="6" name="TextBox 5"/>
          <p:cNvSpPr txBox="1"/>
          <p:nvPr/>
        </p:nvSpPr>
        <p:spPr>
          <a:xfrm>
            <a:off x="534970" y="1752600"/>
            <a:ext cx="4646630" cy="4339650"/>
          </a:xfrm>
          <a:prstGeom prst="rect">
            <a:avLst/>
          </a:prstGeom>
          <a:noFill/>
        </p:spPr>
        <p:txBody>
          <a:bodyPr wrap="square" rtlCol="0">
            <a:spAutoFit/>
          </a:bodyPr>
          <a:lstStyle/>
          <a:p>
            <a:pPr marL="285750" indent="-285750">
              <a:lnSpc>
                <a:spcPct val="150000"/>
              </a:lnSpc>
              <a:buFont typeface="Arial" pitchFamily="34" charset="0"/>
              <a:buChar char="•"/>
            </a:pPr>
            <a:r>
              <a:rPr lang="en-US" sz="2400" dirty="0" smtClean="0"/>
              <a:t>Nearly 900 students</a:t>
            </a:r>
          </a:p>
          <a:p>
            <a:pPr marL="742950" lvl="1" indent="-285750">
              <a:buFont typeface="Arial" pitchFamily="34" charset="0"/>
              <a:buChar char="•"/>
            </a:pPr>
            <a:r>
              <a:rPr lang="en-US" sz="2400" dirty="0" smtClean="0"/>
              <a:t>60% Male</a:t>
            </a:r>
          </a:p>
          <a:p>
            <a:pPr marL="742950" lvl="1" indent="-285750">
              <a:buFont typeface="Arial" pitchFamily="34" charset="0"/>
              <a:buChar char="•"/>
            </a:pPr>
            <a:r>
              <a:rPr lang="en-US" sz="2400" dirty="0" smtClean="0"/>
              <a:t>25% Hispanic</a:t>
            </a:r>
          </a:p>
          <a:p>
            <a:pPr marL="285750" indent="-285750">
              <a:lnSpc>
                <a:spcPct val="150000"/>
              </a:lnSpc>
              <a:buFont typeface="Arial" pitchFamily="34" charset="0"/>
              <a:buChar char="•"/>
            </a:pPr>
            <a:r>
              <a:rPr lang="en-US" sz="2400" dirty="0" smtClean="0"/>
              <a:t>Students in grades 6 -12</a:t>
            </a:r>
          </a:p>
          <a:p>
            <a:pPr marL="742950" lvl="1" indent="-285750">
              <a:buFont typeface="Arial" pitchFamily="34" charset="0"/>
              <a:buChar char="•"/>
            </a:pPr>
            <a:r>
              <a:rPr lang="en-US" sz="2400" dirty="0" smtClean="0"/>
              <a:t>70% Middle School</a:t>
            </a:r>
          </a:p>
          <a:p>
            <a:pPr marL="742950" lvl="1" indent="-285750">
              <a:buFont typeface="Arial" pitchFamily="34" charset="0"/>
              <a:buChar char="•"/>
            </a:pPr>
            <a:r>
              <a:rPr lang="en-US" sz="2400" dirty="0" smtClean="0"/>
              <a:t>30% High School</a:t>
            </a:r>
          </a:p>
          <a:p>
            <a:pPr marL="285750" indent="-285750">
              <a:lnSpc>
                <a:spcPct val="150000"/>
              </a:lnSpc>
              <a:buFont typeface="Arial" pitchFamily="34" charset="0"/>
              <a:buChar char="•"/>
            </a:pPr>
            <a:r>
              <a:rPr lang="en-US" sz="2400" dirty="0" smtClean="0"/>
              <a:t>Teachers at nine schools (34)  </a:t>
            </a:r>
          </a:p>
          <a:p>
            <a:pPr marL="742950" lvl="1" indent="-285750">
              <a:buFont typeface="Arial" pitchFamily="34" charset="0"/>
              <a:buChar char="•"/>
            </a:pPr>
            <a:r>
              <a:rPr lang="en-US" sz="2400" dirty="0" smtClean="0"/>
              <a:t>8 Reading Support</a:t>
            </a:r>
          </a:p>
          <a:p>
            <a:pPr marL="742950" lvl="1" indent="-285750">
              <a:buFont typeface="Arial" pitchFamily="34" charset="0"/>
              <a:buChar char="•"/>
            </a:pPr>
            <a:r>
              <a:rPr lang="en-US" sz="2400" dirty="0" smtClean="0"/>
              <a:t>22 Special Education</a:t>
            </a:r>
          </a:p>
          <a:p>
            <a:pPr marL="742950" lvl="1" indent="-285750">
              <a:buFont typeface="Arial" pitchFamily="34" charset="0"/>
              <a:buChar char="•"/>
            </a:pPr>
            <a:r>
              <a:rPr lang="en-US" sz="2400" dirty="0" smtClean="0"/>
              <a:t>3 ELL</a:t>
            </a:r>
          </a:p>
        </p:txBody>
      </p:sp>
    </p:spTree>
    <p:extLst>
      <p:ext uri="{BB962C8B-B14F-4D97-AF65-F5344CB8AC3E}">
        <p14:creationId xmlns:p14="http://schemas.microsoft.com/office/powerpoint/2010/main" val="2778918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Survey Findings</a:t>
            </a:r>
            <a:endParaRPr lang="en-US" sz="4400" dirty="0"/>
          </a:p>
        </p:txBody>
      </p:sp>
      <p:sp>
        <p:nvSpPr>
          <p:cNvPr id="4" name="Slide Number Placeholder 3"/>
          <p:cNvSpPr>
            <a:spLocks noGrp="1"/>
          </p:cNvSpPr>
          <p:nvPr>
            <p:ph type="sldNum" sz="quarter" idx="11"/>
          </p:nvPr>
        </p:nvSpPr>
        <p:spPr/>
        <p:txBody>
          <a:bodyPr/>
          <a:lstStyle/>
          <a:p>
            <a:fld id="{EC7F49B5-2AEE-4890-8CB1-F377B0DB0A58}" type="slidenum">
              <a:rPr lang="en-US" smtClean="0"/>
              <a:t>7</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1"/>
            <a:ext cx="413939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79" y="2151315"/>
            <a:ext cx="4168531" cy="310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3400" y="1752600"/>
            <a:ext cx="35052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smtClean="0"/>
              <a:t>Years Teaching READ 180</a:t>
            </a:r>
            <a:endParaRPr lang="en-US" sz="2000" dirty="0"/>
          </a:p>
        </p:txBody>
      </p:sp>
      <p:sp>
        <p:nvSpPr>
          <p:cNvPr id="12" name="TextBox 11"/>
          <p:cNvSpPr txBox="1"/>
          <p:nvPr/>
        </p:nvSpPr>
        <p:spPr>
          <a:xfrm>
            <a:off x="4648200" y="1752600"/>
            <a:ext cx="3505200"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000" dirty="0" smtClean="0"/>
              <a:t>Years Teaching</a:t>
            </a:r>
            <a:endParaRPr lang="en-US" sz="2000" dirty="0"/>
          </a:p>
        </p:txBody>
      </p:sp>
      <p:pic>
        <p:nvPicPr>
          <p:cNvPr id="8194" name="Picture 2" descr="C:\Documents and Settings\08269\Local Settings\Temporary Internet Files\Content.IE5\XOPMN2FQ\MC9004361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295" y="4953000"/>
            <a:ext cx="2326105" cy="1676400"/>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9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Survey Findings</a:t>
            </a:r>
            <a:endParaRPr lang="en-US" sz="4000" dirty="0"/>
          </a:p>
        </p:txBody>
      </p:sp>
      <p:sp>
        <p:nvSpPr>
          <p:cNvPr id="3" name="Slide Number Placeholder 2"/>
          <p:cNvSpPr>
            <a:spLocks noGrp="1"/>
          </p:cNvSpPr>
          <p:nvPr>
            <p:ph type="sldNum" sz="quarter" idx="11"/>
          </p:nvPr>
        </p:nvSpPr>
        <p:spPr/>
        <p:txBody>
          <a:bodyPr/>
          <a:lstStyle/>
          <a:p>
            <a:fld id="{EC7F49B5-2AEE-4890-8CB1-F377B0DB0A58}" type="slidenum">
              <a:rPr lang="en-US" smtClean="0"/>
              <a:t>8</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388749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34583"/>
            <a:ext cx="3843337" cy="285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648" y="1834210"/>
            <a:ext cx="2971800"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dirty="0" smtClean="0"/>
              <a:t>Multiple Preps</a:t>
            </a:r>
            <a:endParaRPr lang="en-US" sz="2000" dirty="0"/>
          </a:p>
        </p:txBody>
      </p:sp>
      <p:sp>
        <p:nvSpPr>
          <p:cNvPr id="9" name="TextBox 8"/>
          <p:cNvSpPr txBox="1"/>
          <p:nvPr/>
        </p:nvSpPr>
        <p:spPr>
          <a:xfrm>
            <a:off x="4855368" y="2482793"/>
            <a:ext cx="29718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dirty="0" smtClean="0"/>
              <a:t>Reading Endorsement</a:t>
            </a:r>
            <a:endParaRPr lang="en-US" sz="2000" dirty="0"/>
          </a:p>
        </p:txBody>
      </p:sp>
      <p:pic>
        <p:nvPicPr>
          <p:cNvPr id="9218" name="Picture 2" descr="C:\Documents and Settings\08269\Local Settings\Temporary Internet Files\Content.IE5\A3PGMCGO\MC9000575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28600"/>
            <a:ext cx="2069138" cy="1819378"/>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27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350838" y="381000"/>
            <a:ext cx="8001000" cy="835025"/>
          </a:xfrm>
        </p:spPr>
        <p:txBody>
          <a:bodyPr>
            <a:noAutofit/>
          </a:bodyPr>
          <a:lstStyle/>
          <a:p>
            <a:r>
              <a:rPr lang="en-US" sz="3600" dirty="0">
                <a:solidFill>
                  <a:schemeClr val="accent1"/>
                </a:solidFill>
              </a:rPr>
              <a:t>E</a:t>
            </a:r>
            <a:r>
              <a:rPr lang="en-US" sz="3600" b="0" dirty="0" smtClean="0">
                <a:solidFill>
                  <a:schemeClr val="accent1"/>
                </a:solidFill>
              </a:rPr>
              <a:t>PS READ 180 Rotation Model</a:t>
            </a:r>
            <a:endParaRPr lang="en-US" sz="3200" dirty="0">
              <a:solidFill>
                <a:schemeClr val="accent1"/>
              </a:solidFill>
            </a:endParaRPr>
          </a:p>
        </p:txBody>
      </p:sp>
      <p:pic>
        <p:nvPicPr>
          <p:cNvPr id="367619"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5774895"/>
            <a:ext cx="2133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67620" name="Text Box 4"/>
          <p:cNvSpPr txBox="1">
            <a:spLocks noChangeArrowheads="1"/>
          </p:cNvSpPr>
          <p:nvPr/>
        </p:nvSpPr>
        <p:spPr bwMode="auto">
          <a:xfrm>
            <a:off x="323850" y="5354615"/>
            <a:ext cx="29527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400" dirty="0">
                <a:cs typeface="Arial" charset="0"/>
              </a:rPr>
              <a:t>*Students complete two Small-Group rotations every day along with either Whole-Group Instruction or Whole-Group Wrap-Up.</a:t>
            </a:r>
          </a:p>
        </p:txBody>
      </p:sp>
      <p:grpSp>
        <p:nvGrpSpPr>
          <p:cNvPr id="367651" name="Group 35"/>
          <p:cNvGrpSpPr>
            <a:grpSpLocks/>
          </p:cNvGrpSpPr>
          <p:nvPr/>
        </p:nvGrpSpPr>
        <p:grpSpPr bwMode="auto">
          <a:xfrm>
            <a:off x="323850" y="1628775"/>
            <a:ext cx="8458200" cy="4552950"/>
            <a:chOff x="204" y="1026"/>
            <a:chExt cx="5328" cy="2868"/>
          </a:xfrm>
        </p:grpSpPr>
        <p:grpSp>
          <p:nvGrpSpPr>
            <p:cNvPr id="367650" name="Group 34"/>
            <p:cNvGrpSpPr>
              <a:grpSpLocks/>
            </p:cNvGrpSpPr>
            <p:nvPr/>
          </p:nvGrpSpPr>
          <p:grpSpPr bwMode="auto">
            <a:xfrm>
              <a:off x="204" y="1026"/>
              <a:ext cx="5328" cy="2868"/>
              <a:chOff x="192" y="960"/>
              <a:chExt cx="5328" cy="2934"/>
            </a:xfrm>
          </p:grpSpPr>
          <p:grpSp>
            <p:nvGrpSpPr>
              <p:cNvPr id="367625" name="Group 9"/>
              <p:cNvGrpSpPr>
                <a:grpSpLocks/>
              </p:cNvGrpSpPr>
              <p:nvPr/>
            </p:nvGrpSpPr>
            <p:grpSpPr bwMode="auto">
              <a:xfrm>
                <a:off x="3880" y="2063"/>
                <a:ext cx="1640" cy="1052"/>
                <a:chOff x="3880" y="2063"/>
                <a:chExt cx="1640" cy="1052"/>
              </a:xfrm>
            </p:grpSpPr>
            <p:pic>
              <p:nvPicPr>
                <p:cNvPr id="36762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 y="2063"/>
                  <a:ext cx="1640"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14700" name="Rectangle 12"/>
                <p:cNvSpPr>
                  <a:spLocks noChangeArrowheads="1"/>
                </p:cNvSpPr>
                <p:nvPr/>
              </p:nvSpPr>
              <p:spPr bwMode="auto">
                <a:xfrm>
                  <a:off x="4416" y="2444"/>
                  <a:ext cx="969" cy="35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3500" algn="l">
                    <a:tabLst>
                      <a:tab pos="571500" algn="l"/>
                    </a:tabLst>
                  </a:pPr>
                  <a:r>
                    <a:rPr lang="en-US">
                      <a:solidFill>
                        <a:srgbClr val="FFFFFF"/>
                      </a:solidFill>
                      <a:cs typeface="Arial" charset="0"/>
                      <a:sym typeface="Helvetica" pitchFamily="34" charset="0"/>
                    </a:rPr>
                    <a:t>Whole-Group</a:t>
                  </a:r>
                </a:p>
                <a:p>
                  <a:pPr marL="63500" algn="l">
                    <a:tabLst>
                      <a:tab pos="571500" algn="l"/>
                    </a:tabLst>
                  </a:pPr>
                  <a:r>
                    <a:rPr lang="en-US">
                      <a:solidFill>
                        <a:srgbClr val="FFFFFF"/>
                      </a:solidFill>
                      <a:cs typeface="Arial" charset="0"/>
                      <a:sym typeface="Helvetica" pitchFamily="34" charset="0"/>
                    </a:rPr>
                    <a:t>Wrap-Up</a:t>
                  </a:r>
                </a:p>
              </p:txBody>
            </p:sp>
          </p:grpSp>
          <p:grpSp>
            <p:nvGrpSpPr>
              <p:cNvPr id="367628" name="Group 12"/>
              <p:cNvGrpSpPr>
                <a:grpSpLocks/>
              </p:cNvGrpSpPr>
              <p:nvPr/>
            </p:nvGrpSpPr>
            <p:grpSpPr bwMode="auto">
              <a:xfrm>
                <a:off x="192" y="2063"/>
                <a:ext cx="1540" cy="1059"/>
                <a:chOff x="192" y="2063"/>
                <a:chExt cx="1540" cy="1059"/>
              </a:xfrm>
            </p:grpSpPr>
            <p:pic>
              <p:nvPicPr>
                <p:cNvPr id="3676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063"/>
                  <a:ext cx="1540"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14695" name="Rectangle 7"/>
                <p:cNvSpPr>
                  <a:spLocks noChangeArrowheads="1"/>
                </p:cNvSpPr>
                <p:nvPr/>
              </p:nvSpPr>
              <p:spPr bwMode="auto">
                <a:xfrm>
                  <a:off x="288" y="2443"/>
                  <a:ext cx="952" cy="354"/>
                </a:xfrm>
                <a:prstGeom prst="rect">
                  <a:avLst/>
                </a:prstGeom>
                <a:noFill/>
                <a:ln w="9525">
                  <a:noFill/>
                  <a:miter lim="800000"/>
                  <a:headEnd/>
                  <a:tailEnd/>
                </a:ln>
                <a:effectLst>
                  <a:outerShdw dist="35921" dir="2700000" algn="ctr" rotWithShape="0">
                    <a:srgbClr val="000000"/>
                  </a:outerShdw>
                </a:effectLst>
              </p:spPr>
              <p:txBody>
                <a:bodyPr wrap="none" lIns="0" tIns="0" rIns="0" bIns="0" anchor="ctr">
                  <a:spAutoFit/>
                </a:bodyPr>
                <a:lstStyle/>
                <a:p>
                  <a:pPr marL="63500" algn="l">
                    <a:tabLst>
                      <a:tab pos="571500" algn="l"/>
                    </a:tabLst>
                  </a:pPr>
                  <a:r>
                    <a:rPr lang="en-US">
                      <a:solidFill>
                        <a:srgbClr val="FFFFFF"/>
                      </a:solidFill>
                      <a:cs typeface="Arial" charset="0"/>
                      <a:sym typeface="Helvetica" pitchFamily="34" charset="0"/>
                    </a:rPr>
                    <a:t>Whole-Group</a:t>
                  </a:r>
                </a:p>
                <a:p>
                  <a:pPr marL="63500" algn="l">
                    <a:tabLst>
                      <a:tab pos="571500" algn="l"/>
                    </a:tabLst>
                  </a:pPr>
                  <a:r>
                    <a:rPr lang="en-US">
                      <a:solidFill>
                        <a:srgbClr val="FFFFFF"/>
                      </a:solidFill>
                      <a:cs typeface="Arial" charset="0"/>
                      <a:sym typeface="Helvetica" pitchFamily="34" charset="0"/>
                    </a:rPr>
                    <a:t>Instruction</a:t>
                  </a:r>
                </a:p>
              </p:txBody>
            </p:sp>
          </p:grpSp>
          <p:pic>
            <p:nvPicPr>
              <p:cNvPr id="367631"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 y="960"/>
                <a:ext cx="1625" cy="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367633" name="Group 17"/>
              <p:cNvGrpSpPr>
                <a:grpSpLocks/>
              </p:cNvGrpSpPr>
              <p:nvPr/>
            </p:nvGrpSpPr>
            <p:grpSpPr bwMode="auto">
              <a:xfrm>
                <a:off x="1601" y="2247"/>
                <a:ext cx="2461" cy="1465"/>
                <a:chOff x="1601" y="2247"/>
                <a:chExt cx="2461" cy="1465"/>
              </a:xfrm>
            </p:grpSpPr>
            <p:sp>
              <p:nvSpPr>
                <p:cNvPr id="114707" name="Rectangle 19"/>
                <p:cNvSpPr>
                  <a:spLocks noChangeArrowheads="1"/>
                </p:cNvSpPr>
                <p:nvPr/>
              </p:nvSpPr>
              <p:spPr bwMode="auto">
                <a:xfrm>
                  <a:off x="2160" y="2592"/>
                  <a:ext cx="1168" cy="235"/>
                </a:xfrm>
                <a:prstGeom prst="rect">
                  <a:avLst/>
                </a:prstGeom>
                <a:solidFill>
                  <a:srgbClr val="000000"/>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63500" algn="l">
                    <a:tabLst>
                      <a:tab pos="571500" algn="l"/>
                    </a:tabLst>
                  </a:pPr>
                  <a:r>
                    <a:rPr lang="en-US" sz="2400" i="1">
                      <a:solidFill>
                        <a:schemeClr val="bg1"/>
                      </a:solidFill>
                      <a:latin typeface="Gill Sans" charset="0"/>
                      <a:cs typeface="Arial" charset="0"/>
                      <a:sym typeface="Gill Sans" charset="0"/>
                    </a:rPr>
                    <a:t>20 minutes*</a:t>
                  </a:r>
                </a:p>
              </p:txBody>
            </p:sp>
            <p:grpSp>
              <p:nvGrpSpPr>
                <p:cNvPr id="367635" name="Group 19"/>
                <p:cNvGrpSpPr>
                  <a:grpSpLocks/>
                </p:cNvGrpSpPr>
                <p:nvPr/>
              </p:nvGrpSpPr>
              <p:grpSpPr bwMode="auto">
                <a:xfrm>
                  <a:off x="1601" y="2247"/>
                  <a:ext cx="2461" cy="1465"/>
                  <a:chOff x="1601" y="2247"/>
                  <a:chExt cx="2461" cy="1465"/>
                </a:xfrm>
              </p:grpSpPr>
              <p:pic>
                <p:nvPicPr>
                  <p:cNvPr id="367636"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 y="2247"/>
                    <a:ext cx="2461"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14710" name="Rectangle 22"/>
                  <p:cNvSpPr>
                    <a:spLocks noChangeArrowheads="1"/>
                  </p:cNvSpPr>
                  <p:nvPr/>
                </p:nvSpPr>
                <p:spPr bwMode="auto">
                  <a:xfrm>
                    <a:off x="2400" y="2660"/>
                    <a:ext cx="1076" cy="531"/>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63500" algn="ctr" fontAlgn="auto">
                      <a:spcBef>
                        <a:spcPts val="0"/>
                      </a:spcBef>
                      <a:spcAft>
                        <a:spcPts val="0"/>
                      </a:spcAft>
                      <a:tabLst>
                        <a:tab pos="571500" algn="l"/>
                      </a:tabLst>
                      <a:defRPr/>
                    </a:pPr>
                    <a:r>
                      <a:rPr lang="en-US" dirty="0">
                        <a:solidFill>
                          <a:srgbClr val="FFFFFF"/>
                        </a:solidFill>
                        <a:latin typeface="+mj-lt"/>
                        <a:cs typeface="Helvetica" charset="0"/>
                        <a:sym typeface="Helvetica" charset="0"/>
                      </a:rPr>
                      <a:t>Modeled and </a:t>
                    </a:r>
                  </a:p>
                  <a:p>
                    <a:pPr marL="63500" algn="ctr" fontAlgn="auto">
                      <a:spcBef>
                        <a:spcPts val="0"/>
                      </a:spcBef>
                      <a:spcAft>
                        <a:spcPts val="0"/>
                      </a:spcAft>
                      <a:tabLst>
                        <a:tab pos="571500" algn="l"/>
                      </a:tabLst>
                      <a:defRPr/>
                    </a:pPr>
                    <a:r>
                      <a:rPr lang="en-US" dirty="0">
                        <a:solidFill>
                          <a:srgbClr val="FFFFFF"/>
                        </a:solidFill>
                        <a:latin typeface="+mj-lt"/>
                        <a:cs typeface="Helvetica" charset="0"/>
                        <a:sym typeface="Helvetica" charset="0"/>
                      </a:rPr>
                      <a:t>Independent </a:t>
                    </a:r>
                  </a:p>
                  <a:p>
                    <a:pPr marL="63500" algn="ctr" fontAlgn="auto">
                      <a:spcBef>
                        <a:spcPts val="0"/>
                      </a:spcBef>
                      <a:spcAft>
                        <a:spcPts val="0"/>
                      </a:spcAft>
                      <a:tabLst>
                        <a:tab pos="571500" algn="l"/>
                      </a:tabLst>
                      <a:defRPr/>
                    </a:pPr>
                    <a:r>
                      <a:rPr lang="en-US" dirty="0">
                        <a:solidFill>
                          <a:srgbClr val="FFFFFF"/>
                        </a:solidFill>
                        <a:latin typeface="+mj-lt"/>
                        <a:cs typeface="Helvetica" charset="0"/>
                        <a:sym typeface="Helvetica" charset="0"/>
                      </a:rPr>
                      <a:t>Reading</a:t>
                    </a:r>
                  </a:p>
                </p:txBody>
              </p:sp>
            </p:grpSp>
          </p:grpSp>
          <p:grpSp>
            <p:nvGrpSpPr>
              <p:cNvPr id="367638" name="Group 22"/>
              <p:cNvGrpSpPr>
                <a:grpSpLocks/>
              </p:cNvGrpSpPr>
              <p:nvPr/>
            </p:nvGrpSpPr>
            <p:grpSpPr bwMode="auto">
              <a:xfrm>
                <a:off x="2693" y="997"/>
                <a:ext cx="1545" cy="1989"/>
                <a:chOff x="2693" y="997"/>
                <a:chExt cx="1545" cy="1989"/>
              </a:xfrm>
            </p:grpSpPr>
            <p:pic>
              <p:nvPicPr>
                <p:cNvPr id="367639"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3" y="997"/>
                  <a:ext cx="1545" cy="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14715" name="Rectangle 27"/>
                <p:cNvSpPr>
                  <a:spLocks noChangeArrowheads="1"/>
                </p:cNvSpPr>
                <p:nvPr/>
              </p:nvSpPr>
              <p:spPr bwMode="auto">
                <a:xfrm>
                  <a:off x="2915" y="1904"/>
                  <a:ext cx="904" cy="354"/>
                </a:xfrm>
                <a:prstGeom prst="rect">
                  <a:avLst/>
                </a:prstGeom>
                <a:noFill/>
                <a:ln w="9525">
                  <a:noFill/>
                  <a:miter lim="800000"/>
                  <a:headEnd/>
                  <a:tailEnd/>
                </a:ln>
                <a:effectLst>
                  <a:outerShdw dist="35921" dir="2700000" algn="ctr" rotWithShape="0">
                    <a:srgbClr val="000000"/>
                  </a:outerShdw>
                </a:effectLst>
              </p:spPr>
              <p:txBody>
                <a:bodyPr wrap="none" lIns="0" tIns="0" rIns="0" bIns="0" anchor="ctr">
                  <a:spAutoFit/>
                </a:bodyPr>
                <a:lstStyle/>
                <a:p>
                  <a:pPr marL="63500" algn="l" fontAlgn="auto">
                    <a:spcBef>
                      <a:spcPts val="0"/>
                    </a:spcBef>
                    <a:spcAft>
                      <a:spcPts val="0"/>
                    </a:spcAft>
                    <a:tabLst>
                      <a:tab pos="571500" algn="l"/>
                    </a:tabLst>
                    <a:defRPr/>
                  </a:pPr>
                  <a:r>
                    <a:rPr lang="en-US" dirty="0">
                      <a:solidFill>
                        <a:srgbClr val="FFFFFF"/>
                      </a:solidFill>
                      <a:latin typeface="+mj-lt"/>
                      <a:cs typeface="Helvetica" charset="0"/>
                      <a:sym typeface="Helvetica" charset="0"/>
                    </a:rPr>
                    <a:t>Small-Group</a:t>
                  </a:r>
                </a:p>
                <a:p>
                  <a:pPr marL="63500" algn="l" fontAlgn="auto">
                    <a:spcBef>
                      <a:spcPts val="0"/>
                    </a:spcBef>
                    <a:spcAft>
                      <a:spcPts val="0"/>
                    </a:spcAft>
                    <a:tabLst>
                      <a:tab pos="571500" algn="l"/>
                    </a:tabLst>
                    <a:defRPr/>
                  </a:pPr>
                  <a:r>
                    <a:rPr lang="en-US" dirty="0">
                      <a:solidFill>
                        <a:srgbClr val="FFFFFF"/>
                      </a:solidFill>
                      <a:latin typeface="+mj-lt"/>
                      <a:cs typeface="Helvetica" charset="0"/>
                      <a:sym typeface="Helvetica" charset="0"/>
                    </a:rPr>
                    <a:t>Instruction</a:t>
                  </a:r>
                </a:p>
              </p:txBody>
            </p:sp>
          </p:grpSp>
          <p:sp>
            <p:nvSpPr>
              <p:cNvPr id="367641" name="Rectangle 25"/>
              <p:cNvSpPr>
                <a:spLocks noChangeArrowheads="1"/>
              </p:cNvSpPr>
              <p:nvPr/>
            </p:nvSpPr>
            <p:spPr bwMode="auto">
              <a:xfrm>
                <a:off x="2304" y="3599"/>
                <a:ext cx="1194"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a:effectLst>
                      <a:outerShdw blurRad="38100" dist="38100" dir="2700000" algn="tl">
                        <a:srgbClr val="C0C0C0"/>
                      </a:outerShdw>
                    </a:effectLst>
                    <a:cs typeface="Arial" charset="0"/>
                    <a:sym typeface="Gill Sans" charset="0"/>
                  </a:rPr>
                  <a:t>20 minutes*</a:t>
                </a:r>
              </a:p>
            </p:txBody>
          </p:sp>
          <p:sp>
            <p:nvSpPr>
              <p:cNvPr id="367642" name="Rectangle 26"/>
              <p:cNvSpPr>
                <a:spLocks noChangeArrowheads="1"/>
              </p:cNvSpPr>
              <p:nvPr/>
            </p:nvSpPr>
            <p:spPr bwMode="auto">
              <a:xfrm>
                <a:off x="720" y="1152"/>
                <a:ext cx="1194"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a:effectLst>
                      <a:outerShdw blurRad="38100" dist="38100" dir="2700000" algn="tl">
                        <a:srgbClr val="C0C0C0"/>
                      </a:outerShdw>
                    </a:effectLst>
                    <a:cs typeface="Arial" charset="0"/>
                    <a:sym typeface="Gill Sans" charset="0"/>
                  </a:rPr>
                  <a:t>20 minutes*</a:t>
                </a:r>
              </a:p>
            </p:txBody>
          </p:sp>
          <p:sp>
            <p:nvSpPr>
              <p:cNvPr id="367643" name="Rectangle 27"/>
              <p:cNvSpPr>
                <a:spLocks noChangeArrowheads="1"/>
              </p:cNvSpPr>
              <p:nvPr/>
            </p:nvSpPr>
            <p:spPr bwMode="auto">
              <a:xfrm>
                <a:off x="3888" y="1152"/>
                <a:ext cx="1194"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a:effectLst>
                      <a:outerShdw blurRad="38100" dist="38100" dir="2700000" algn="tl">
                        <a:srgbClr val="C0C0C0"/>
                      </a:outerShdw>
                    </a:effectLst>
                    <a:cs typeface="Arial" charset="0"/>
                    <a:sym typeface="Gill Sans" charset="0"/>
                  </a:rPr>
                  <a:t>20 minutes*</a:t>
                </a:r>
              </a:p>
            </p:txBody>
          </p:sp>
          <p:sp>
            <p:nvSpPr>
              <p:cNvPr id="367644" name="Rectangle 28"/>
              <p:cNvSpPr>
                <a:spLocks noChangeArrowheads="1"/>
              </p:cNvSpPr>
              <p:nvPr/>
            </p:nvSpPr>
            <p:spPr bwMode="auto">
              <a:xfrm>
                <a:off x="288" y="2976"/>
                <a:ext cx="108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a:effectLst>
                      <a:outerShdw blurRad="38100" dist="38100" dir="2700000" algn="tl">
                        <a:srgbClr val="C0C0C0"/>
                      </a:outerShdw>
                    </a:effectLst>
                    <a:cs typeface="Arial" charset="0"/>
                    <a:sym typeface="Gill Sans" charset="0"/>
                  </a:rPr>
                  <a:t>5 minutes*</a:t>
                </a:r>
              </a:p>
            </p:txBody>
          </p:sp>
          <p:sp>
            <p:nvSpPr>
              <p:cNvPr id="367645" name="Rectangle 29"/>
              <p:cNvSpPr>
                <a:spLocks noChangeArrowheads="1"/>
              </p:cNvSpPr>
              <p:nvPr/>
            </p:nvSpPr>
            <p:spPr bwMode="auto">
              <a:xfrm>
                <a:off x="4416" y="2976"/>
                <a:ext cx="108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a:effectLst>
                      <a:outerShdw blurRad="38100" dist="38100" dir="2700000" algn="tl">
                        <a:srgbClr val="C0C0C0"/>
                      </a:outerShdw>
                    </a:effectLst>
                    <a:cs typeface="Arial" charset="0"/>
                    <a:sym typeface="Gill Sans" charset="0"/>
                  </a:rPr>
                  <a:t>5 minutes*</a:t>
                </a:r>
              </a:p>
            </p:txBody>
          </p:sp>
        </p:grpSp>
        <p:sp>
          <p:nvSpPr>
            <p:cNvPr id="114705" name="Rectangle 17"/>
            <p:cNvSpPr>
              <a:spLocks noChangeArrowheads="1"/>
            </p:cNvSpPr>
            <p:nvPr/>
          </p:nvSpPr>
          <p:spPr bwMode="auto">
            <a:xfrm>
              <a:off x="1837" y="1953"/>
              <a:ext cx="1007" cy="34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63500" algn="l" fontAlgn="auto">
                <a:spcBef>
                  <a:spcPts val="0"/>
                </a:spcBef>
                <a:spcAft>
                  <a:spcPts val="0"/>
                </a:spcAft>
                <a:tabLst>
                  <a:tab pos="571500" algn="l"/>
                </a:tabLst>
                <a:defRPr/>
              </a:pPr>
              <a:r>
                <a:rPr lang="en-US" dirty="0">
                  <a:solidFill>
                    <a:srgbClr val="FFFFFF"/>
                  </a:solidFill>
                  <a:latin typeface="+mj-lt"/>
                  <a:cs typeface="Helvetica" charset="0"/>
                  <a:sym typeface="Helvetica" charset="0"/>
                </a:rPr>
                <a:t>Instructional</a:t>
              </a:r>
            </a:p>
            <a:p>
              <a:pPr marL="63500" algn="ctr" fontAlgn="auto">
                <a:spcBef>
                  <a:spcPts val="0"/>
                </a:spcBef>
                <a:spcAft>
                  <a:spcPts val="0"/>
                </a:spcAft>
                <a:tabLst>
                  <a:tab pos="571500" algn="l"/>
                </a:tabLst>
                <a:defRPr/>
              </a:pPr>
              <a:r>
                <a:rPr lang="en-US" dirty="0">
                  <a:solidFill>
                    <a:srgbClr val="FFFFFF"/>
                  </a:solidFill>
                  <a:latin typeface="+mj-lt"/>
                  <a:cs typeface="Helvetica" charset="0"/>
                  <a:sym typeface="Helvetica" charset="0"/>
                </a:rPr>
                <a:t>Software</a:t>
              </a:r>
            </a:p>
          </p:txBody>
        </p:sp>
      </p:grpSp>
      <p:sp>
        <p:nvSpPr>
          <p:cNvPr id="2" name="Slide Number Placeholder 1"/>
          <p:cNvSpPr>
            <a:spLocks noGrp="1"/>
          </p:cNvSpPr>
          <p:nvPr>
            <p:ph type="sldNum" sz="quarter" idx="12"/>
          </p:nvPr>
        </p:nvSpPr>
        <p:spPr/>
        <p:txBody>
          <a:bodyPr/>
          <a:lstStyle/>
          <a:p>
            <a:fld id="{EC7F49B5-2AEE-4890-8CB1-F377B0DB0A58}" type="slidenum">
              <a:rPr lang="en-US" smtClean="0"/>
              <a:t>9</a:t>
            </a:fld>
            <a:endParaRPr lang="en-US"/>
          </a:p>
        </p:txBody>
      </p:sp>
    </p:spTree>
    <p:extLst>
      <p:ext uri="{BB962C8B-B14F-4D97-AF65-F5344CB8AC3E}">
        <p14:creationId xmlns:p14="http://schemas.microsoft.com/office/powerpoint/2010/main" val="370493392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578</TotalTime>
  <Words>2566</Words>
  <Application>Microsoft Office PowerPoint</Application>
  <PresentationFormat>On-screen Show (4:3)</PresentationFormat>
  <Paragraphs>576</Paragraphs>
  <Slides>46</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49" baseType="lpstr">
      <vt:lpstr>Oriel</vt:lpstr>
      <vt:lpstr>Essential</vt:lpstr>
      <vt:lpstr>Acrobat Document</vt:lpstr>
      <vt:lpstr>READ 180  Day 3 Training</vt:lpstr>
      <vt:lpstr>Welcome</vt:lpstr>
      <vt:lpstr>Objectives</vt:lpstr>
      <vt:lpstr>Agenda</vt:lpstr>
      <vt:lpstr>EPS READ 180 Overview</vt:lpstr>
      <vt:lpstr>“Snapshot” of EPS READ 180</vt:lpstr>
      <vt:lpstr>Survey Findings</vt:lpstr>
      <vt:lpstr>Survey Findings</vt:lpstr>
      <vt:lpstr>EPS READ 180 Rotation Model</vt:lpstr>
      <vt:lpstr>EPS Rotational Model</vt:lpstr>
      <vt:lpstr>rBook Scope and Sequence</vt:lpstr>
      <vt:lpstr>SRI Assessment Windows</vt:lpstr>
      <vt:lpstr>PowerPoint Presentation</vt:lpstr>
      <vt:lpstr>PowerPoint Presentation</vt:lpstr>
      <vt:lpstr>PowerPoint Presentation</vt:lpstr>
      <vt:lpstr>PowerPoint Presentation</vt:lpstr>
      <vt:lpstr>ITS, DTZ – huh?</vt:lpstr>
      <vt:lpstr>Interactive Teaching System (ITS)</vt:lpstr>
      <vt:lpstr>Digital Training Zone (DTZ)</vt:lpstr>
      <vt:lpstr>First Three Weeks</vt:lpstr>
      <vt:lpstr>First Three Weeks</vt:lpstr>
      <vt:lpstr>Last Three Weeks</vt:lpstr>
      <vt:lpstr>Using Multiple Measures</vt:lpstr>
      <vt:lpstr>Using Multiple Measures</vt:lpstr>
      <vt:lpstr>Entrance &amp; Exit Criteria</vt:lpstr>
      <vt:lpstr>Lexile Scores &amp; Grade Levels</vt:lpstr>
      <vt:lpstr>On-the Job Lexile Requirements National Adult Literacy Study</vt:lpstr>
      <vt:lpstr>SAM Reports</vt:lpstr>
      <vt:lpstr>Fortune Cookie Share-out</vt:lpstr>
      <vt:lpstr>Deep Dive into the rBook &amp; Red Routines</vt:lpstr>
      <vt:lpstr>rBook:  Workbook + Planner</vt:lpstr>
      <vt:lpstr>Explicit Instructional Model  &amp; the Red Routines</vt:lpstr>
      <vt:lpstr>Why Nonfiction?</vt:lpstr>
      <vt:lpstr>Headphones &amp; All Things Technical</vt:lpstr>
      <vt:lpstr>Headphones &amp; All Things Technical</vt:lpstr>
      <vt:lpstr>What is FASTT Math?</vt:lpstr>
      <vt:lpstr>Summarizing &amp; the Explicit Teaching Model</vt:lpstr>
      <vt:lpstr>READ 180 PLCs</vt:lpstr>
      <vt:lpstr>READ 180 Surveys</vt:lpstr>
      <vt:lpstr>READ 180 Teacher Survey Highlights – What Do You Value Most About READ180?</vt:lpstr>
      <vt:lpstr>READ 180 Teacher Survey Highlights – What Motivates Students?</vt:lpstr>
      <vt:lpstr>READ 180 Student Survey</vt:lpstr>
      <vt:lpstr>Tell the story of    a READ 180 Student . . .</vt:lpstr>
      <vt:lpstr>READ 180 Contest</vt:lpstr>
      <vt:lpstr>Evaluations</vt:lpstr>
      <vt:lpstr>“I Used to Think . . .    And Now I Think . . .”</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180 Day 3</dc:title>
  <dc:creator>08269</dc:creator>
  <cp:lastModifiedBy>08269</cp:lastModifiedBy>
  <cp:revision>61</cp:revision>
  <cp:lastPrinted>2011-04-26T17:17:51Z</cp:lastPrinted>
  <dcterms:created xsi:type="dcterms:W3CDTF">2011-03-31T21:39:00Z</dcterms:created>
  <dcterms:modified xsi:type="dcterms:W3CDTF">2011-04-26T21:10:10Z</dcterms:modified>
</cp:coreProperties>
</file>